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1"/>
  </p:notesMasterIdLst>
  <p:handoutMasterIdLst>
    <p:handoutMasterId r:id="rId22"/>
  </p:handoutMasterIdLst>
  <p:sldIdLst>
    <p:sldId id="256" r:id="rId2"/>
    <p:sldId id="327" r:id="rId3"/>
    <p:sldId id="330" r:id="rId4"/>
    <p:sldId id="271" r:id="rId5"/>
    <p:sldId id="331" r:id="rId6"/>
    <p:sldId id="306" r:id="rId7"/>
    <p:sldId id="291" r:id="rId8"/>
    <p:sldId id="332" r:id="rId9"/>
    <p:sldId id="333" r:id="rId10"/>
    <p:sldId id="334" r:id="rId11"/>
    <p:sldId id="335" r:id="rId12"/>
    <p:sldId id="336" r:id="rId13"/>
    <p:sldId id="314" r:id="rId14"/>
    <p:sldId id="258" r:id="rId15"/>
    <p:sldId id="316" r:id="rId16"/>
    <p:sldId id="261" r:id="rId17"/>
    <p:sldId id="283" r:id="rId18"/>
    <p:sldId id="337" r:id="rId19"/>
    <p:sldId id="338" r:id="rId20"/>
  </p:sldIdLst>
  <p:sldSz cx="9144000" cy="5143500" type="screen16x9"/>
  <p:notesSz cx="7099300" cy="10234613"/>
  <p:custDataLst>
    <p:tags r:id="rId23"/>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42892" algn="l" rtl="0" fontAlgn="base">
      <a:spcBef>
        <a:spcPct val="0"/>
      </a:spcBef>
      <a:spcAft>
        <a:spcPct val="0"/>
      </a:spcAft>
      <a:defRPr kern="1200">
        <a:solidFill>
          <a:schemeClr val="tx1"/>
        </a:solidFill>
        <a:latin typeface="Arial" charset="0"/>
        <a:ea typeface="+mn-ea"/>
        <a:cs typeface="+mn-cs"/>
      </a:defRPr>
    </a:lvl2pPr>
    <a:lvl3pPr marL="685783" algn="l" rtl="0" fontAlgn="base">
      <a:spcBef>
        <a:spcPct val="0"/>
      </a:spcBef>
      <a:spcAft>
        <a:spcPct val="0"/>
      </a:spcAft>
      <a:defRPr kern="1200">
        <a:solidFill>
          <a:schemeClr val="tx1"/>
        </a:solidFill>
        <a:latin typeface="Arial" charset="0"/>
        <a:ea typeface="+mn-ea"/>
        <a:cs typeface="+mn-cs"/>
      </a:defRPr>
    </a:lvl3pPr>
    <a:lvl4pPr marL="1028675" algn="l" rtl="0" fontAlgn="base">
      <a:spcBef>
        <a:spcPct val="0"/>
      </a:spcBef>
      <a:spcAft>
        <a:spcPct val="0"/>
      </a:spcAft>
      <a:defRPr kern="1200">
        <a:solidFill>
          <a:schemeClr val="tx1"/>
        </a:solidFill>
        <a:latin typeface="Arial" charset="0"/>
        <a:ea typeface="+mn-ea"/>
        <a:cs typeface="+mn-cs"/>
      </a:defRPr>
    </a:lvl4pPr>
    <a:lvl5pPr marL="1371566" algn="l" rtl="0" fontAlgn="base">
      <a:spcBef>
        <a:spcPct val="0"/>
      </a:spcBef>
      <a:spcAft>
        <a:spcPct val="0"/>
      </a:spcAft>
      <a:defRPr kern="1200">
        <a:solidFill>
          <a:schemeClr val="tx1"/>
        </a:solidFill>
        <a:latin typeface="Arial" charset="0"/>
        <a:ea typeface="+mn-ea"/>
        <a:cs typeface="+mn-cs"/>
      </a:defRPr>
    </a:lvl5pPr>
    <a:lvl6pPr marL="1714457" algn="l" defTabSz="685783" rtl="0" eaLnBrk="1" latinLnBrk="0" hangingPunct="1">
      <a:defRPr kern="1200">
        <a:solidFill>
          <a:schemeClr val="tx1"/>
        </a:solidFill>
        <a:latin typeface="Arial" charset="0"/>
        <a:ea typeface="+mn-ea"/>
        <a:cs typeface="+mn-cs"/>
      </a:defRPr>
    </a:lvl6pPr>
    <a:lvl7pPr marL="2057348" algn="l" defTabSz="685783" rtl="0" eaLnBrk="1" latinLnBrk="0" hangingPunct="1">
      <a:defRPr kern="1200">
        <a:solidFill>
          <a:schemeClr val="tx1"/>
        </a:solidFill>
        <a:latin typeface="Arial" charset="0"/>
        <a:ea typeface="+mn-ea"/>
        <a:cs typeface="+mn-cs"/>
      </a:defRPr>
    </a:lvl7pPr>
    <a:lvl8pPr marL="2400240" algn="l" defTabSz="685783" rtl="0" eaLnBrk="1" latinLnBrk="0" hangingPunct="1">
      <a:defRPr kern="1200">
        <a:solidFill>
          <a:schemeClr val="tx1"/>
        </a:solidFill>
        <a:latin typeface="Arial" charset="0"/>
        <a:ea typeface="+mn-ea"/>
        <a:cs typeface="+mn-cs"/>
      </a:defRPr>
    </a:lvl8pPr>
    <a:lvl9pPr marL="2743132" algn="l" defTabSz="685783"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CC00"/>
    <a:srgbClr val="FF9999"/>
    <a:srgbClr val="CC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1671" autoAdjust="0"/>
  </p:normalViewPr>
  <p:slideViewPr>
    <p:cSldViewPr>
      <p:cViewPr varScale="1">
        <p:scale>
          <a:sx n="93" d="100"/>
          <a:sy n="93" d="100"/>
        </p:scale>
        <p:origin x="1154" y="31"/>
      </p:cViewPr>
      <p:guideLst>
        <p:guide orient="horz" pos="162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2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C47036A7-CA75-4FB0-A0E6-AEEC36B2D2F2}" type="slidenum">
              <a:rPr lang="en-US"/>
              <a:pPr>
                <a:defRPr/>
              </a:pPr>
              <a:t>‹#›</a:t>
            </a:fld>
            <a:endParaRPr lang="en-US"/>
          </a:p>
        </p:txBody>
      </p:sp>
    </p:spTree>
    <p:extLst>
      <p:ext uri="{BB962C8B-B14F-4D97-AF65-F5344CB8AC3E}">
        <p14:creationId xmlns:p14="http://schemas.microsoft.com/office/powerpoint/2010/main" val="191431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41288" y="768350"/>
            <a:ext cx="6818312"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1F94F5-58D1-42ED-AB38-DD97D2E49478}" type="slidenum">
              <a:rPr lang="en-US"/>
              <a:pPr>
                <a:defRPr/>
              </a:pPr>
              <a:t>‹#›</a:t>
            </a:fld>
            <a:endParaRPr lang="en-US"/>
          </a:p>
        </p:txBody>
      </p:sp>
    </p:spTree>
    <p:extLst>
      <p:ext uri="{BB962C8B-B14F-4D97-AF65-F5344CB8AC3E}">
        <p14:creationId xmlns:p14="http://schemas.microsoft.com/office/powerpoint/2010/main" val="2222970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charset="0"/>
        <a:ea typeface="+mn-ea"/>
        <a:cs typeface="+mn-cs"/>
      </a:defRPr>
    </a:lvl1pPr>
    <a:lvl2pPr marL="342892" algn="l" rtl="0" eaLnBrk="0" fontAlgn="base" hangingPunct="0">
      <a:spcBef>
        <a:spcPct val="30000"/>
      </a:spcBef>
      <a:spcAft>
        <a:spcPct val="0"/>
      </a:spcAft>
      <a:defRPr sz="900" kern="1200">
        <a:solidFill>
          <a:schemeClr val="tx1"/>
        </a:solidFill>
        <a:latin typeface="Arial" charset="0"/>
        <a:ea typeface="+mn-ea"/>
        <a:cs typeface="+mn-cs"/>
      </a:defRPr>
    </a:lvl2pPr>
    <a:lvl3pPr marL="685783" algn="l" rtl="0" eaLnBrk="0" fontAlgn="base" hangingPunct="0">
      <a:spcBef>
        <a:spcPct val="30000"/>
      </a:spcBef>
      <a:spcAft>
        <a:spcPct val="0"/>
      </a:spcAft>
      <a:defRPr sz="900" kern="1200">
        <a:solidFill>
          <a:schemeClr val="tx1"/>
        </a:solidFill>
        <a:latin typeface="Arial" charset="0"/>
        <a:ea typeface="+mn-ea"/>
        <a:cs typeface="+mn-cs"/>
      </a:defRPr>
    </a:lvl3pPr>
    <a:lvl4pPr marL="1028675" algn="l" rtl="0" eaLnBrk="0" fontAlgn="base" hangingPunct="0">
      <a:spcBef>
        <a:spcPct val="30000"/>
      </a:spcBef>
      <a:spcAft>
        <a:spcPct val="0"/>
      </a:spcAft>
      <a:defRPr sz="900" kern="1200">
        <a:solidFill>
          <a:schemeClr val="tx1"/>
        </a:solidFill>
        <a:latin typeface="Arial" charset="0"/>
        <a:ea typeface="+mn-ea"/>
        <a:cs typeface="+mn-cs"/>
      </a:defRPr>
    </a:lvl4pPr>
    <a:lvl5pPr marL="1371566" algn="l" rtl="0" eaLnBrk="0" fontAlgn="base" hangingPunct="0">
      <a:spcBef>
        <a:spcPct val="30000"/>
      </a:spcBef>
      <a:spcAft>
        <a:spcPct val="0"/>
      </a:spcAft>
      <a:defRPr sz="900" kern="1200">
        <a:solidFill>
          <a:schemeClr val="tx1"/>
        </a:solidFill>
        <a:latin typeface="Arial" charset="0"/>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a:t>
            </a:r>
            <a:r>
              <a:rPr lang="en-US" baseline="0"/>
              <a:t>Thanks!</a:t>
            </a:r>
            <a:endParaRPr lang="en-US" sz="900" dirty="0">
              <a:latin typeface="Calibri"/>
              <a:cs typeface="Calibri"/>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362293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Kasparov</a:t>
            </a:r>
            <a:r>
              <a:rPr lang="en-US" baseline="0" dirty="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18</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1987" name="Rectangle 2"/>
          <p:cNvSpPr>
            <a:spLocks noGrp="1" noChangeArrowheads="1"/>
          </p:cNvSpPr>
          <p:nvPr>
            <p:ph type="body" idx="1"/>
          </p:nvPr>
        </p:nvSpPr>
        <p:spPr>
          <a:xfrm>
            <a:off x="709613" y="4860925"/>
            <a:ext cx="5680075" cy="4606925"/>
          </a:xfrm>
          <a:noFill/>
          <a:ln/>
        </p:spPr>
        <p:txBody>
          <a:bodyPr/>
          <a:lstStyle/>
          <a:p>
            <a:r>
              <a:rPr lang="en-US">
                <a:latin typeface="Helvetica" charset="0"/>
                <a:cs typeface="Helvetica" charset="0"/>
                <a:sym typeface="Helvetica" charset="0"/>
              </a:rPr>
              <a:t>All applications can be thought of as decision making or useful sub-components of decision making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a:t>
            </a:r>
            <a:r>
              <a:rPr lang="en-US" baseline="0" dirty="0" err="1"/>
              <a:t>google</a:t>
            </a:r>
            <a:r>
              <a:rPr lang="en-US" baseline="0" dirty="0"/>
              <a:t> translate, (but with anxiety disorder!)</a:t>
            </a:r>
          </a:p>
          <a:p>
            <a:r>
              <a:rPr lang="en-US" baseline="0" dirty="0" err="1"/>
              <a:t>Smal</a:t>
            </a:r>
            <a:r>
              <a:rPr lang="en-US" baseline="0" dirty="0"/>
              <a:t>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endParaRPr lang="en-US" baseline="0" dirty="0"/>
          </a:p>
          <a:p>
            <a:endParaRPr lang="en-US" baseline="0" dirty="0"/>
          </a:p>
          <a:p>
            <a:r>
              <a:rPr lang="en-US" baseline="0" dirty="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4</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5</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0963" name="Rectangle 2"/>
          <p:cNvSpPr>
            <a:spLocks noGrp="1" noChangeArrowheads="1"/>
          </p:cNvSpPr>
          <p:nvPr>
            <p:ph type="body" idx="1"/>
          </p:nvPr>
        </p:nvSpPr>
        <p:spPr>
          <a:xfrm>
            <a:off x="709613" y="4860925"/>
            <a:ext cx="5680075" cy="4606925"/>
          </a:xfrm>
          <a:noFill/>
          <a:ln/>
        </p:spPr>
        <p:txBody>
          <a:bodyPr/>
          <a:lstStyle/>
          <a:p>
            <a:r>
              <a:rPr lang="en-US" sz="1700" dirty="0">
                <a:latin typeface="Lucida Grande" charset="0"/>
                <a:ea typeface="Lucida Grande" charset="0"/>
                <a:cs typeface="Lucida Grande" charset="0"/>
                <a:sym typeface="Lucida Grande" charset="0"/>
              </a:rPr>
              <a:t>Example of utilities.  10 for A, 1 for each Friday with friends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3003292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 dollar computer with</a:t>
            </a:r>
            <a:r>
              <a:rPr lang="en-US" baseline="0" dirty="0"/>
              <a:t> less computation than your phone</a:t>
            </a:r>
          </a:p>
          <a:p>
            <a:endParaRPr lang="en-US" baseline="0" dirty="0"/>
          </a:p>
          <a:p>
            <a:r>
              <a:rPr lang="en-US" baseline="0" dirty="0"/>
              <a:t>MT </a:t>
            </a:r>
            <a:r>
              <a:rPr lang="en-US" baseline="0"/>
              <a:t>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physically</a:t>
            </a:r>
            <a:r>
              <a:rPr lang="en-US" baseline="0" dirty="0"/>
              <a:t> wrong, shouldn’t eat beehive</a:t>
            </a:r>
          </a:p>
          <a:p>
            <a:endParaRPr lang="en-US" baseline="0" dirty="0"/>
          </a:p>
          <a:p>
            <a:r>
              <a:rPr lang="en-US" baseline="0" dirty="0"/>
              <a:t>2 – forgot that in drowning not the force is most important but the </a:t>
            </a:r>
            <a:r>
              <a:rPr lang="en-US" baseline="0" dirty="0" err="1"/>
              <a:t>drownee</a:t>
            </a:r>
            <a:endParaRPr lang="en-US" baseline="0" dirty="0"/>
          </a:p>
          <a:p>
            <a:endParaRPr lang="en-US" baseline="0" dirty="0"/>
          </a:p>
          <a:p>
            <a:r>
              <a:rPr lang="en-US" baseline="0" dirty="0"/>
              <a:t>3 – not physically wrong, not wrong in a language way, but wrong in the sense that it’s not aware of what is relevant to communicate and what is not</a:t>
            </a:r>
          </a:p>
          <a:p>
            <a:endParaRPr lang="en-US" baseline="0" dirty="0"/>
          </a:p>
          <a:p>
            <a:r>
              <a:rPr lang="en-US" baseline="0" dirty="0" err="1"/>
              <a:t>Siri</a:t>
            </a:r>
            <a:r>
              <a:rPr lang="en-US" baseline="0" dirty="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12</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NLP – ASR </a:t>
            </a:r>
            <a:r>
              <a:rPr lang="en-US" dirty="0" err="1"/>
              <a:t>tvsample.avi</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783433"/>
            <a:ext cx="9144000" cy="1102519"/>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2743200"/>
            <a:ext cx="9144000" cy="1143000"/>
          </a:xfrm>
        </p:spPr>
        <p:txBody>
          <a:bodyPr/>
          <a:lstStyle>
            <a:lvl1pPr marL="0" indent="0" algn="ctr">
              <a:buFont typeface="Wingdings" pitchFamily="2" charset="2"/>
              <a:buNone/>
              <a:defRPr>
                <a:solidFill>
                  <a:schemeClr val="tx1"/>
                </a:solidFill>
              </a:defRPr>
            </a:lvl1pPr>
          </a:lstStyle>
          <a:p>
            <a:r>
              <a:rPr lang="en-US" dirty="0"/>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99B4F5-F495-445A-AD57-B1A0CC0AEFE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80"/>
            <a:ext cx="154305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05980"/>
            <a:ext cx="451485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113C1C-2065-443A-845F-EE82C0FEFE9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1A05A8-D087-49F8-A68B-53BB47A7E6B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lvl1pPr>
            <a:lvl2pPr marL="342892" indent="0">
              <a:buNone/>
              <a:defRPr sz="1400"/>
            </a:lvl2pPr>
            <a:lvl3pPr marL="685783" indent="0">
              <a:buNone/>
              <a:defRPr sz="1200"/>
            </a:lvl3pPr>
            <a:lvl4pPr marL="1028675" indent="0">
              <a:buNone/>
              <a:defRPr sz="1100"/>
            </a:lvl4pPr>
            <a:lvl5pPr marL="1371566" indent="0">
              <a:buNone/>
              <a:defRPr sz="1100"/>
            </a:lvl5pPr>
            <a:lvl6pPr marL="1714457" indent="0">
              <a:buNone/>
              <a:defRPr sz="1100"/>
            </a:lvl6pPr>
            <a:lvl7pPr marL="2057348" indent="0">
              <a:buNone/>
              <a:defRPr sz="1100"/>
            </a:lvl7pPr>
            <a:lvl8pPr marL="2400240" indent="0">
              <a:buNone/>
              <a:defRPr sz="1100"/>
            </a:lvl8pPr>
            <a:lvl9pPr marL="2743132" indent="0">
              <a:buNone/>
              <a:defRPr sz="11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BBC673-9CA8-4194-8E34-D666622A555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0394BE-C7C4-4CA6-9240-6CDB29B2C93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1" y="1151335"/>
            <a:ext cx="303014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342901" y="1631156"/>
            <a:ext cx="303014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70" y="1151335"/>
            <a:ext cx="303133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3770" y="1631156"/>
            <a:ext cx="303133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F5894F7-D2D8-4142-8878-126BF2DBE9F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E00470E-5877-48CB-82CD-3CCAD5E8353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D85F8C-9C5D-49E8-8BBF-F28B73097F1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2681288"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1" y="1076327"/>
            <a:ext cx="2256235" cy="351829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415B49-E272-4523-8166-1B1831C4B71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endParaRPr lang="en-US" noProof="0"/>
          </a:p>
        </p:txBody>
      </p:sp>
      <p:sp>
        <p:nvSpPr>
          <p:cNvPr id="4" name="Text Placeholder 3"/>
          <p:cNvSpPr>
            <a:spLocks noGrp="1"/>
          </p:cNvSpPr>
          <p:nvPr>
            <p:ph type="body" sz="half" idx="2"/>
          </p:nvPr>
        </p:nvSpPr>
        <p:spPr>
          <a:xfrm>
            <a:off x="1344216" y="4025504"/>
            <a:ext cx="4114800" cy="60364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87A090-BAD4-4341-AC7F-A731585BC0A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19050"/>
            <a:ext cx="9144000" cy="857250"/>
          </a:xfrm>
          <a:prstGeom prst="rect">
            <a:avLst/>
          </a:prstGeom>
          <a:noFill/>
          <a:ln w="9525">
            <a:noFill/>
            <a:miter lim="800000"/>
            <a:headEnd/>
            <a:tailEnd/>
          </a:ln>
        </p:spPr>
        <p:txBody>
          <a:bodyPr vert="horz" wrap="square" lIns="68579" tIns="34289" rIns="68579" bIns="34289" numCol="1" anchor="ctr" anchorCtr="0" compatLnSpc="1">
            <a:prstTxWarp prst="textNoShape">
              <a:avLst/>
            </a:prstTxWarp>
          </a:bodyPr>
          <a:lstStyle/>
          <a:p>
            <a:pPr lvl="0"/>
            <a:r>
              <a:rPr lang="en-US" dirty="0"/>
              <a:t>Click to edit Master title style</a:t>
            </a:r>
          </a:p>
        </p:txBody>
      </p:sp>
      <p:sp>
        <p:nvSpPr>
          <p:cNvPr id="3075" name="Rectangle 3"/>
          <p:cNvSpPr>
            <a:spLocks noGrp="1" noChangeArrowheads="1"/>
          </p:cNvSpPr>
          <p:nvPr>
            <p:ph type="body" idx="1"/>
          </p:nvPr>
        </p:nvSpPr>
        <p:spPr bwMode="auto">
          <a:xfrm>
            <a:off x="304800" y="1047750"/>
            <a:ext cx="85344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00" name="Rectangle 4"/>
          <p:cNvSpPr>
            <a:spLocks noGrp="1" noChangeArrowheads="1"/>
          </p:cNvSpPr>
          <p:nvPr>
            <p:ph type="dt" sz="half" idx="2"/>
          </p:nvPr>
        </p:nvSpPr>
        <p:spPr bwMode="auto">
          <a:xfrm>
            <a:off x="342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defRPr sz="1100"/>
            </a:lvl1pPr>
          </a:lstStyle>
          <a:p>
            <a:pPr>
              <a:defRPr/>
            </a:pPr>
            <a:endParaRPr lang="en-US"/>
          </a:p>
        </p:txBody>
      </p:sp>
      <p:sp>
        <p:nvSpPr>
          <p:cNvPr id="4101" name="Rectangle 5"/>
          <p:cNvSpPr>
            <a:spLocks noGrp="1" noChangeArrowheads="1"/>
          </p:cNvSpPr>
          <p:nvPr>
            <p:ph type="ftr" sz="quarter" idx="3"/>
          </p:nvPr>
        </p:nvSpPr>
        <p:spPr bwMode="auto">
          <a:xfrm>
            <a:off x="2343150" y="4683919"/>
            <a:ext cx="21717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ctr">
              <a:defRPr sz="1100"/>
            </a:lvl1pPr>
          </a:lstStyle>
          <a:p>
            <a:pPr>
              <a:defRPr/>
            </a:pPr>
            <a:endParaRPr lang="en-US"/>
          </a:p>
        </p:txBody>
      </p:sp>
      <p:sp>
        <p:nvSpPr>
          <p:cNvPr id="4102" name="Rectangle 6"/>
          <p:cNvSpPr>
            <a:spLocks noGrp="1" noChangeArrowheads="1"/>
          </p:cNvSpPr>
          <p:nvPr>
            <p:ph type="sldNum" sz="quarter" idx="4"/>
          </p:nvPr>
        </p:nvSpPr>
        <p:spPr bwMode="auto">
          <a:xfrm>
            <a:off x="4914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r">
              <a:defRPr sz="1100"/>
            </a:lvl1pPr>
          </a:lstStyle>
          <a:p>
            <a:pPr>
              <a:defRPr/>
            </a:pPr>
            <a:fld id="{529FA7E6-6E6F-4B77-AE36-D459A899DDD1}" type="slidenum">
              <a:rPr lang="en-US"/>
              <a:pPr>
                <a:defRPr/>
              </a:pPr>
              <a:t>‹#›</a:t>
            </a:fld>
            <a:endParaRPr lang="en-US"/>
          </a:p>
        </p:txBody>
      </p:sp>
      <p:sp>
        <p:nvSpPr>
          <p:cNvPr id="4103" name="Rectangle 7"/>
          <p:cNvSpPr>
            <a:spLocks noChangeArrowheads="1"/>
          </p:cNvSpPr>
          <p:nvPr/>
        </p:nvSpPr>
        <p:spPr bwMode="auto">
          <a:xfrm>
            <a:off x="0" y="773431"/>
            <a:ext cx="9144000" cy="4571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68579" tIns="34289" rIns="68579" bIns="34289"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92"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rtl="0" eaLnBrk="0" fontAlgn="base" hangingPunct="0">
        <a:spcBef>
          <a:spcPct val="0"/>
        </a:spcBef>
        <a:spcAft>
          <a:spcPct val="0"/>
        </a:spcAft>
        <a:defRPr sz="3300">
          <a:solidFill>
            <a:schemeClr val="tx2"/>
          </a:solidFill>
          <a:latin typeface="Calibri" pitchFamily="34" charset="0"/>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892" algn="ctr" rtl="0" fontAlgn="base">
        <a:spcBef>
          <a:spcPct val="0"/>
        </a:spcBef>
        <a:spcAft>
          <a:spcPct val="0"/>
        </a:spcAft>
        <a:defRPr sz="3300">
          <a:solidFill>
            <a:schemeClr val="tx2"/>
          </a:solidFill>
          <a:latin typeface="Arial" charset="0"/>
        </a:defRPr>
      </a:lvl6pPr>
      <a:lvl7pPr marL="685783" algn="ctr" rtl="0" fontAlgn="base">
        <a:spcBef>
          <a:spcPct val="0"/>
        </a:spcBef>
        <a:spcAft>
          <a:spcPct val="0"/>
        </a:spcAft>
        <a:defRPr sz="3300">
          <a:solidFill>
            <a:schemeClr val="tx2"/>
          </a:solidFill>
          <a:latin typeface="Arial" charset="0"/>
        </a:defRPr>
      </a:lvl7pPr>
      <a:lvl8pPr marL="1028675" algn="ctr" rtl="0" fontAlgn="base">
        <a:spcBef>
          <a:spcPct val="0"/>
        </a:spcBef>
        <a:spcAft>
          <a:spcPct val="0"/>
        </a:spcAft>
        <a:defRPr sz="3300">
          <a:solidFill>
            <a:schemeClr val="tx2"/>
          </a:solidFill>
          <a:latin typeface="Arial" charset="0"/>
        </a:defRPr>
      </a:lvl8pPr>
      <a:lvl9pPr marL="1371566" algn="ctr" rtl="0" fontAlgn="base">
        <a:spcBef>
          <a:spcPct val="0"/>
        </a:spcBef>
        <a:spcAft>
          <a:spcPct val="0"/>
        </a:spcAft>
        <a:defRPr sz="3300">
          <a:solidFill>
            <a:schemeClr val="tx2"/>
          </a:solidFill>
          <a:latin typeface="Arial" charset="0"/>
        </a:defRPr>
      </a:lvl9pPr>
    </p:titleStyle>
    <p:bodyStyle>
      <a:lvl1pPr marL="257168" indent="-257168"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99" indent="-21430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228" indent="-171446"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120" indent="-171446"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3012" indent="-171446"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903"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795"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686"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577"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extremetech.com/wp-content/uploads/2012/03/1791712.jpeg"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file:///\\localhost\upload.wikimedia.org\wikipedia\commons\7\76\Kinect2-ir-image.png" TargetMode="External"/><Relationship Id="rId7" Type="http://schemas.openxmlformats.org/officeDocument/2006/relationships/hyperlink" Target="file:///\\localhost\upload.wikimedia.org\wikipedia\commons\6\67\Xbox-360-Kinect-Standalone.png" TargetMode="Externa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file:///\\localhost\upload.wikimedia.org\wikipedia\commons\9\90\Kinect2-deepmap.png" TargetMode="Externa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09550"/>
            <a:ext cx="9144000" cy="1102519"/>
          </a:xfrm>
        </p:spPr>
        <p:txBody>
          <a:bodyPr/>
          <a:lstStyle/>
          <a:p>
            <a:pPr eaLnBrk="1" hangingPunct="1"/>
            <a:r>
              <a:rPr lang="en-US" dirty="0"/>
              <a:t>CS 188: Artificial Intelligence</a:t>
            </a:r>
            <a:br>
              <a:rPr lang="en-US" dirty="0"/>
            </a:br>
            <a:endParaRPr lang="en-US" sz="2700" dirty="0"/>
          </a:p>
        </p:txBody>
      </p:sp>
      <p:sp>
        <p:nvSpPr>
          <p:cNvPr id="5123" name="Rectangle 6"/>
          <p:cNvSpPr>
            <a:spLocks noGrp="1" noChangeArrowheads="1"/>
          </p:cNvSpPr>
          <p:nvPr>
            <p:ph type="subTitle" idx="1"/>
          </p:nvPr>
        </p:nvSpPr>
        <p:spPr>
          <a:xfrm>
            <a:off x="0" y="971550"/>
            <a:ext cx="9144000" cy="1143000"/>
          </a:xfrm>
        </p:spPr>
        <p:txBody>
          <a:bodyPr/>
          <a:lstStyle/>
          <a:p>
            <a:pPr eaLnBrk="1" hangingPunct="1"/>
            <a:r>
              <a:rPr lang="en-US" sz="3200" dirty="0"/>
              <a:t>Introduction</a:t>
            </a:r>
          </a:p>
        </p:txBody>
      </p:sp>
      <p:sp>
        <p:nvSpPr>
          <p:cNvPr id="5124" name="Text Box 7"/>
          <p:cNvSpPr txBox="1">
            <a:spLocks noChangeArrowheads="1"/>
          </p:cNvSpPr>
          <p:nvPr/>
        </p:nvSpPr>
        <p:spPr bwMode="auto">
          <a:xfrm>
            <a:off x="1143000" y="4686301"/>
            <a:ext cx="4400550" cy="346247"/>
          </a:xfrm>
          <a:prstGeom prst="rect">
            <a:avLst/>
          </a:prstGeom>
          <a:noFill/>
          <a:ln w="9525">
            <a:noFill/>
            <a:miter lim="800000"/>
            <a:headEnd/>
            <a:tailEnd/>
          </a:ln>
        </p:spPr>
        <p:txBody>
          <a:bodyPr lIns="68579" tIns="34289" rIns="68579" bIns="34289">
            <a:spAutoFit/>
          </a:bodyPr>
          <a:lstStyle/>
          <a:p>
            <a:pPr>
              <a:spcBef>
                <a:spcPct val="50000"/>
              </a:spcBef>
            </a:pPr>
            <a:endParaRPr lang="en-US"/>
          </a:p>
        </p:txBody>
      </p:sp>
      <p:pic>
        <p:nvPicPr>
          <p:cNvPr id="26625" name="Picture 1" descr="C:\Temp\ketrina\Lecture1-Introduction.png"/>
          <p:cNvPicPr>
            <a:picLocks noChangeAspect="1" noChangeArrowheads="1"/>
          </p:cNvPicPr>
          <p:nvPr/>
        </p:nvPicPr>
        <p:blipFill>
          <a:blip r:embed="rId3" cstate="print"/>
          <a:srcRect/>
          <a:stretch>
            <a:fillRect/>
          </a:stretch>
        </p:blipFill>
        <p:spPr bwMode="auto">
          <a:xfrm>
            <a:off x="2304288" y="1849712"/>
            <a:ext cx="4517136" cy="2017438"/>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p>
        </p:txBody>
      </p:sp>
      <p:sp>
        <p:nvSpPr>
          <p:cNvPr id="569347" name="Rectangle 3"/>
          <p:cNvSpPr>
            <a:spLocks noGrp="1" noChangeArrowheads="1"/>
          </p:cNvSpPr>
          <p:nvPr>
            <p:ph type="body" idx="1"/>
          </p:nvPr>
        </p:nvSpPr>
        <p:spPr>
          <a:xfrm>
            <a:off x="457200" y="1085850"/>
            <a:ext cx="4876800" cy="3771900"/>
          </a:xfrm>
        </p:spPr>
        <p:txBody>
          <a:bodyPr/>
          <a:lstStyle/>
          <a:p>
            <a:pPr eaLnBrk="1" hangingPunct="1">
              <a:lnSpc>
                <a:spcPct val="80000"/>
              </a:lnSpc>
            </a:pPr>
            <a:r>
              <a:rPr lang="en-US" sz="1400" dirty="0"/>
              <a:t>1940-1950: Early days</a:t>
            </a:r>
          </a:p>
          <a:p>
            <a:pPr lvl="1" eaLnBrk="1" hangingPunct="1">
              <a:lnSpc>
                <a:spcPct val="80000"/>
              </a:lnSpc>
            </a:pPr>
            <a:r>
              <a:rPr lang="en-US" sz="1200" dirty="0"/>
              <a:t>1943: McCulloch &amp; Pitts: Boolean circuit model of brain</a:t>
            </a:r>
          </a:p>
          <a:p>
            <a:pPr lvl="1" eaLnBrk="1" hangingPunct="1">
              <a:lnSpc>
                <a:spcPct val="80000"/>
              </a:lnSpc>
            </a:pPr>
            <a:r>
              <a:rPr lang="en-US" sz="1200" dirty="0"/>
              <a:t>1950: Turing's “Computing Machinery and Intelligence”</a:t>
            </a:r>
          </a:p>
          <a:p>
            <a:pPr lvl="1" eaLnBrk="1" hangingPunct="1">
              <a:lnSpc>
                <a:spcPct val="80000"/>
              </a:lnSpc>
            </a:pPr>
            <a:endParaRPr lang="en-US" sz="600" dirty="0"/>
          </a:p>
          <a:p>
            <a:pPr eaLnBrk="1" hangingPunct="1">
              <a:lnSpc>
                <a:spcPct val="80000"/>
              </a:lnSpc>
            </a:pPr>
            <a:r>
              <a:rPr lang="en-US" sz="1400" dirty="0"/>
              <a:t>1950—70: Excitement: Look, Ma, no hands!</a:t>
            </a:r>
          </a:p>
          <a:p>
            <a:pPr lvl="1" eaLnBrk="1" hangingPunct="1">
              <a:lnSpc>
                <a:spcPct val="80000"/>
              </a:lnSpc>
            </a:pPr>
            <a:r>
              <a:rPr lang="en-US" sz="1200" dirty="0"/>
              <a:t>1950s: Early AI programs, including Samuel's checkers program, Newell &amp; Simon's Logic Theorist, Gelernter's Geometry Engine</a:t>
            </a:r>
          </a:p>
          <a:p>
            <a:pPr lvl="1" eaLnBrk="1" hangingPunct="1">
              <a:lnSpc>
                <a:spcPct val="80000"/>
              </a:lnSpc>
            </a:pPr>
            <a:r>
              <a:rPr lang="en-US" sz="1200" dirty="0"/>
              <a:t>1956: Dartmouth meeting: “Artificial Intelligence” adopted</a:t>
            </a:r>
          </a:p>
          <a:p>
            <a:pPr lvl="1" eaLnBrk="1" hangingPunct="1">
              <a:lnSpc>
                <a:spcPct val="80000"/>
              </a:lnSpc>
            </a:pPr>
            <a:r>
              <a:rPr lang="en-US" sz="1200" dirty="0"/>
              <a:t>1965: Robinson's complete algorithm for logical reasoning</a:t>
            </a:r>
          </a:p>
          <a:p>
            <a:pPr lvl="1" eaLnBrk="1" hangingPunct="1">
              <a:lnSpc>
                <a:spcPct val="80000"/>
              </a:lnSpc>
            </a:pPr>
            <a:endParaRPr lang="en-US" sz="600" dirty="0"/>
          </a:p>
          <a:p>
            <a:pPr eaLnBrk="1" hangingPunct="1">
              <a:lnSpc>
                <a:spcPct val="80000"/>
              </a:lnSpc>
            </a:pPr>
            <a:r>
              <a:rPr lang="en-US" sz="1400" dirty="0"/>
              <a:t>1970—90: Knowledge-based approaches</a:t>
            </a:r>
          </a:p>
          <a:p>
            <a:pPr lvl="1" eaLnBrk="1" hangingPunct="1">
              <a:lnSpc>
                <a:spcPct val="80000"/>
              </a:lnSpc>
            </a:pPr>
            <a:r>
              <a:rPr lang="en-US" sz="1200" dirty="0"/>
              <a:t>1969—79: Early development of knowledge-based systems</a:t>
            </a:r>
          </a:p>
          <a:p>
            <a:pPr lvl="1" eaLnBrk="1" hangingPunct="1">
              <a:lnSpc>
                <a:spcPct val="80000"/>
              </a:lnSpc>
            </a:pPr>
            <a:r>
              <a:rPr lang="en-US" sz="1200" dirty="0"/>
              <a:t>1980—88: Expert systems industry booms</a:t>
            </a:r>
          </a:p>
          <a:p>
            <a:pPr lvl="1" eaLnBrk="1" hangingPunct="1">
              <a:lnSpc>
                <a:spcPct val="80000"/>
              </a:lnSpc>
            </a:pPr>
            <a:r>
              <a:rPr lang="en-US" sz="1200" dirty="0"/>
              <a:t>1988—93: Expert systems industry busts: “AI Winter”</a:t>
            </a:r>
          </a:p>
          <a:p>
            <a:pPr lvl="1" eaLnBrk="1" hangingPunct="1">
              <a:lnSpc>
                <a:spcPct val="80000"/>
              </a:lnSpc>
            </a:pPr>
            <a:endParaRPr lang="en-US" sz="600" dirty="0"/>
          </a:p>
          <a:p>
            <a:pPr eaLnBrk="1" hangingPunct="1">
              <a:lnSpc>
                <a:spcPct val="80000"/>
              </a:lnSpc>
            </a:pPr>
            <a:r>
              <a:rPr lang="en-US" sz="1400" dirty="0"/>
              <a:t>1990—: Statistical approaches</a:t>
            </a:r>
          </a:p>
          <a:p>
            <a:pPr lvl="1" eaLnBrk="1" hangingPunct="1">
              <a:lnSpc>
                <a:spcPct val="80000"/>
              </a:lnSpc>
            </a:pPr>
            <a:r>
              <a:rPr lang="en-US" sz="1200" dirty="0"/>
              <a:t>Resurgence of probability, focus on uncertainty</a:t>
            </a:r>
          </a:p>
          <a:p>
            <a:pPr lvl="1" eaLnBrk="1" hangingPunct="1">
              <a:lnSpc>
                <a:spcPct val="80000"/>
              </a:lnSpc>
            </a:pPr>
            <a:r>
              <a:rPr lang="en-US" sz="1200" dirty="0"/>
              <a:t>General increase in technical depth</a:t>
            </a:r>
          </a:p>
          <a:p>
            <a:pPr lvl="1" eaLnBrk="1" hangingPunct="1">
              <a:lnSpc>
                <a:spcPct val="80000"/>
              </a:lnSpc>
            </a:pPr>
            <a:r>
              <a:rPr lang="en-US" sz="1200" dirty="0"/>
              <a:t>Agents and learning systems… “AI Spring”?</a:t>
            </a:r>
          </a:p>
          <a:p>
            <a:pPr eaLnBrk="1" hangingPunct="1">
              <a:lnSpc>
                <a:spcPct val="80000"/>
              </a:lnSpc>
            </a:pPr>
            <a:endParaRPr lang="en-US" sz="1000" dirty="0"/>
          </a:p>
          <a:p>
            <a:pPr eaLnBrk="1" hangingPunct="1">
              <a:lnSpc>
                <a:spcPct val="80000"/>
              </a:lnSpc>
            </a:pPr>
            <a:r>
              <a:rPr lang="en-US" sz="1400" dirty="0"/>
              <a:t>2000—: Where are we now?     </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98792" y="1047750"/>
            <a:ext cx="2630807" cy="3657598"/>
          </a:xfrm>
          <a:prstGeom prst="rect">
            <a:avLst/>
          </a:prstGeom>
          <a:noFill/>
        </p:spPr>
      </p:pic>
    </p:spTree>
    <p:extLst>
      <p:ext uri="{BB962C8B-B14F-4D97-AF65-F5344CB8AC3E}">
        <p14:creationId xmlns:p14="http://schemas.microsoft.com/office/powerpoint/2010/main" val="13777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93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934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934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934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34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934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934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934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934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solidFill>
                  <a:schemeClr val="tx1"/>
                </a:solidFill>
              </a:rPr>
              <a:t>What Can AI Do?</a:t>
            </a:r>
          </a:p>
        </p:txBody>
      </p:sp>
      <p:sp>
        <p:nvSpPr>
          <p:cNvPr id="541699" name="Rectangle 3"/>
          <p:cNvSpPr>
            <a:spLocks noGrp="1" noChangeArrowheads="1"/>
          </p:cNvSpPr>
          <p:nvPr>
            <p:ph type="body" idx="1"/>
          </p:nvPr>
        </p:nvSpPr>
        <p:spPr>
          <a:xfrm>
            <a:off x="609600" y="1047750"/>
            <a:ext cx="8534400" cy="3546873"/>
          </a:xfrm>
        </p:spPr>
        <p:txBody>
          <a:bodyPr/>
          <a:lstStyle/>
          <a:p>
            <a:pPr eaLnBrk="1" hangingPunct="1">
              <a:lnSpc>
                <a:spcPct val="80000"/>
              </a:lnSpc>
              <a:buFont typeface="Wingdings" pitchFamily="2" charset="2"/>
              <a:buNone/>
            </a:pPr>
            <a:r>
              <a:rPr lang="en-US" sz="1500" dirty="0">
                <a:solidFill>
                  <a:schemeClr val="tx1"/>
                </a:solidFill>
              </a:rPr>
              <a:t>Quiz: Which of the following can be done at present?</a:t>
            </a:r>
          </a:p>
          <a:p>
            <a:pPr eaLnBrk="1" hangingPunct="1">
              <a:lnSpc>
                <a:spcPct val="80000"/>
              </a:lnSpc>
            </a:pPr>
            <a:endParaRPr lang="en-US" sz="1500" dirty="0">
              <a:solidFill>
                <a:schemeClr val="tx1"/>
              </a:solidFill>
            </a:endParaRPr>
          </a:p>
          <a:p>
            <a:pPr eaLnBrk="1" hangingPunct="1">
              <a:lnSpc>
                <a:spcPct val="80000"/>
              </a:lnSpc>
            </a:pPr>
            <a:r>
              <a:rPr lang="en-US" sz="1500" dirty="0"/>
              <a:t>Play a decent game of table tennis?</a:t>
            </a:r>
          </a:p>
          <a:p>
            <a:pPr eaLnBrk="1" hangingPunct="1">
              <a:lnSpc>
                <a:spcPct val="80000"/>
              </a:lnSpc>
            </a:pPr>
            <a:r>
              <a:rPr lang="en-US" sz="1500" dirty="0"/>
              <a:t>Play a decent game of Jeopardy?</a:t>
            </a:r>
          </a:p>
          <a:p>
            <a:pPr eaLnBrk="1" hangingPunct="1">
              <a:lnSpc>
                <a:spcPct val="80000"/>
              </a:lnSpc>
            </a:pPr>
            <a:r>
              <a:rPr lang="en-US" sz="1500" dirty="0"/>
              <a:t>Drive safely along a curving mountain road?</a:t>
            </a:r>
          </a:p>
          <a:p>
            <a:pPr eaLnBrk="1" hangingPunct="1">
              <a:lnSpc>
                <a:spcPct val="80000"/>
              </a:lnSpc>
            </a:pPr>
            <a:r>
              <a:rPr lang="en-US" sz="1500" dirty="0"/>
              <a:t>Drive safely along Telegraph Avenue?</a:t>
            </a:r>
          </a:p>
          <a:p>
            <a:pPr eaLnBrk="1" hangingPunct="1">
              <a:lnSpc>
                <a:spcPct val="80000"/>
              </a:lnSpc>
            </a:pPr>
            <a:r>
              <a:rPr lang="en-US" sz="1500" dirty="0"/>
              <a:t>Buy a week's worth of groceries on the web?</a:t>
            </a:r>
          </a:p>
          <a:p>
            <a:pPr eaLnBrk="1" hangingPunct="1">
              <a:lnSpc>
                <a:spcPct val="80000"/>
              </a:lnSpc>
            </a:pPr>
            <a:r>
              <a:rPr lang="en-US" sz="1500" dirty="0"/>
              <a:t>Buy a week's worth of groceries at Berkeley Bowl?</a:t>
            </a:r>
          </a:p>
          <a:p>
            <a:pPr eaLnBrk="1" hangingPunct="1">
              <a:lnSpc>
                <a:spcPct val="80000"/>
              </a:lnSpc>
            </a:pPr>
            <a:r>
              <a:rPr lang="en-US" sz="1500" dirty="0"/>
              <a:t>Discover and prove a new mathematical theorem?</a:t>
            </a:r>
          </a:p>
          <a:p>
            <a:pPr eaLnBrk="1" hangingPunct="1">
              <a:lnSpc>
                <a:spcPct val="80000"/>
              </a:lnSpc>
            </a:pPr>
            <a:r>
              <a:rPr lang="en-US" sz="1500" dirty="0"/>
              <a:t>Converse successfully with another person for an hour?</a:t>
            </a:r>
          </a:p>
          <a:p>
            <a:pPr eaLnBrk="1" hangingPunct="1">
              <a:lnSpc>
                <a:spcPct val="80000"/>
              </a:lnSpc>
            </a:pPr>
            <a:r>
              <a:rPr lang="en-US" sz="1500" dirty="0"/>
              <a:t>Perform a surgical operation?</a:t>
            </a:r>
          </a:p>
          <a:p>
            <a:pPr eaLnBrk="1" hangingPunct="1">
              <a:lnSpc>
                <a:spcPct val="80000"/>
              </a:lnSpc>
            </a:pPr>
            <a:r>
              <a:rPr lang="en-US" sz="1500" dirty="0"/>
              <a:t>Put away the dishes and fold the laundry?</a:t>
            </a:r>
          </a:p>
          <a:p>
            <a:pPr eaLnBrk="1" hangingPunct="1">
              <a:lnSpc>
                <a:spcPct val="80000"/>
              </a:lnSpc>
            </a:pPr>
            <a:r>
              <a:rPr lang="en-US" sz="1500" dirty="0"/>
              <a:t>Translate spoken Chinese into spoken English in real time?</a:t>
            </a:r>
          </a:p>
          <a:p>
            <a:pPr eaLnBrk="1" hangingPunct="1">
              <a:lnSpc>
                <a:spcPct val="80000"/>
              </a:lnSpc>
            </a:pPr>
            <a:r>
              <a:rPr lang="en-US" sz="1500" dirty="0"/>
              <a:t>Write an intentionally funny story?</a:t>
            </a:r>
          </a:p>
        </p:txBody>
      </p:sp>
      <p:sp>
        <p:nvSpPr>
          <p:cNvPr id="541700" name="Freeform 4"/>
          <p:cNvSpPr>
            <a:spLocks/>
          </p:cNvSpPr>
          <p:nvPr/>
        </p:nvSpPr>
        <p:spPr bwMode="auto">
          <a:xfrm>
            <a:off x="609600" y="15049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4" name="Freeform 8"/>
          <p:cNvSpPr>
            <a:spLocks/>
          </p:cNvSpPr>
          <p:nvPr/>
        </p:nvSpPr>
        <p:spPr bwMode="auto">
          <a:xfrm>
            <a:off x="628650" y="19621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5" name="Freeform 9"/>
          <p:cNvSpPr>
            <a:spLocks/>
          </p:cNvSpPr>
          <p:nvPr/>
        </p:nvSpPr>
        <p:spPr bwMode="auto">
          <a:xfrm>
            <a:off x="619125" y="24193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6" name="Freeform 10"/>
          <p:cNvSpPr>
            <a:spLocks/>
          </p:cNvSpPr>
          <p:nvPr/>
        </p:nvSpPr>
        <p:spPr bwMode="auto">
          <a:xfrm>
            <a:off x="619125" y="37909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9" name="Freeform 13"/>
          <p:cNvSpPr>
            <a:spLocks/>
          </p:cNvSpPr>
          <p:nvPr/>
        </p:nvSpPr>
        <p:spPr bwMode="auto">
          <a:xfrm>
            <a:off x="628649" y="26479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541710" name="Freeform 14"/>
          <p:cNvSpPr>
            <a:spLocks/>
          </p:cNvSpPr>
          <p:nvPr/>
        </p:nvSpPr>
        <p:spPr bwMode="auto">
          <a:xfrm>
            <a:off x="628649" y="31051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541712" name="Freeform 16"/>
          <p:cNvSpPr>
            <a:spLocks/>
          </p:cNvSpPr>
          <p:nvPr/>
        </p:nvSpPr>
        <p:spPr bwMode="auto">
          <a:xfrm>
            <a:off x="628649" y="40195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grpSp>
        <p:nvGrpSpPr>
          <p:cNvPr id="2" name="Group 20"/>
          <p:cNvGrpSpPr>
            <a:grpSpLocks/>
          </p:cNvGrpSpPr>
          <p:nvPr/>
        </p:nvGrpSpPr>
        <p:grpSpPr bwMode="auto">
          <a:xfrm>
            <a:off x="628649" y="2876550"/>
            <a:ext cx="228600" cy="171450"/>
            <a:chOff x="4896" y="2256"/>
            <a:chExt cx="432" cy="816"/>
          </a:xfrm>
        </p:grpSpPr>
        <p:sp>
          <p:nvSpPr>
            <p:cNvPr id="15380"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81"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grpSp>
        <p:nvGrpSpPr>
          <p:cNvPr id="3" name="Group 23"/>
          <p:cNvGrpSpPr>
            <a:grpSpLocks/>
          </p:cNvGrpSpPr>
          <p:nvPr/>
        </p:nvGrpSpPr>
        <p:grpSpPr bwMode="auto">
          <a:xfrm>
            <a:off x="628649" y="3333750"/>
            <a:ext cx="228600" cy="171450"/>
            <a:chOff x="4896" y="2256"/>
            <a:chExt cx="432" cy="816"/>
          </a:xfrm>
        </p:grpSpPr>
        <p:sp>
          <p:nvSpPr>
            <p:cNvPr id="15378" name="Freeform 24"/>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79" name="Freeform 25"/>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grpSp>
        <p:nvGrpSpPr>
          <p:cNvPr id="4" name="Group 20"/>
          <p:cNvGrpSpPr>
            <a:grpSpLocks/>
          </p:cNvGrpSpPr>
          <p:nvPr/>
        </p:nvGrpSpPr>
        <p:grpSpPr bwMode="auto">
          <a:xfrm>
            <a:off x="628649" y="2190750"/>
            <a:ext cx="228600" cy="171450"/>
            <a:chOff x="4896" y="2256"/>
            <a:chExt cx="432" cy="816"/>
          </a:xfrm>
        </p:grpSpPr>
        <p:sp>
          <p:nvSpPr>
            <p:cNvPr id="15376"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77"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sp>
        <p:nvSpPr>
          <p:cNvPr id="21" name="Freeform 10"/>
          <p:cNvSpPr>
            <a:spLocks/>
          </p:cNvSpPr>
          <p:nvPr/>
        </p:nvSpPr>
        <p:spPr bwMode="auto">
          <a:xfrm>
            <a:off x="619125" y="35623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22" name="Freeform 4"/>
          <p:cNvSpPr>
            <a:spLocks/>
          </p:cNvSpPr>
          <p:nvPr/>
        </p:nvSpPr>
        <p:spPr bwMode="auto">
          <a:xfrm>
            <a:off x="619125" y="17335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pic>
        <p:nvPicPr>
          <p:cNvPr id="23"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94341" y="1733550"/>
            <a:ext cx="3068150" cy="2209799"/>
          </a:xfrm>
          <a:prstGeom prst="rect">
            <a:avLst/>
          </a:prstGeom>
          <a:noFill/>
          <a:ln w="9525">
            <a:noFill/>
            <a:miter lim="800000"/>
            <a:headEnd/>
            <a:tailEnd/>
          </a:ln>
          <a:effectLst/>
        </p:spPr>
      </p:pic>
    </p:spTree>
    <p:extLst>
      <p:ext uri="{BB962C8B-B14F-4D97-AF65-F5344CB8AC3E}">
        <p14:creationId xmlns:p14="http://schemas.microsoft.com/office/powerpoint/2010/main" val="47084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6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1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6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6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17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69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169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170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1699">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417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1699">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41699">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417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1699">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1699">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41699">
                                            <p:txEl>
                                              <p:pRg st="12" end="1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4170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41699">
                                            <p:txEl>
                                              <p:pRg st="13" end="13"/>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41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700" grpId="0" animBg="1"/>
      <p:bldP spid="541704" grpId="0" animBg="1"/>
      <p:bldP spid="541705" grpId="0" animBg="1"/>
      <p:bldP spid="541706" grpId="0" animBg="1"/>
      <p:bldP spid="541709" grpId="0" animBg="1"/>
      <p:bldP spid="541710" grpId="0" animBg="1"/>
      <p:bldP spid="541712"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solidFill>
                  <a:schemeClr val="tx1"/>
                </a:solidFill>
              </a:rPr>
              <a:t>Unintentionally Funny Stories</a:t>
            </a:r>
          </a:p>
        </p:txBody>
      </p:sp>
      <p:sp>
        <p:nvSpPr>
          <p:cNvPr id="571395" name="Rectangle 3"/>
          <p:cNvSpPr>
            <a:spLocks noGrp="1" noChangeArrowheads="1"/>
          </p:cNvSpPr>
          <p:nvPr>
            <p:ph type="body" idx="1"/>
          </p:nvPr>
        </p:nvSpPr>
        <p:spPr>
          <a:xfrm>
            <a:off x="152400" y="1082277"/>
            <a:ext cx="8610600" cy="3546873"/>
          </a:xfrm>
        </p:spPr>
        <p:txBody>
          <a:bodyPr/>
          <a:lstStyle/>
          <a:p>
            <a:pPr eaLnBrk="1" hangingPunct="1">
              <a:lnSpc>
                <a:spcPct val="80000"/>
              </a:lnSpc>
            </a:pPr>
            <a:r>
              <a:rPr lang="en-US" sz="2000" dirty="0"/>
              <a:t>One day Joe Bear was hungry.  He asked his friend</a:t>
            </a:r>
          </a:p>
          <a:p>
            <a:pPr eaLnBrk="1" hangingPunct="1">
              <a:lnSpc>
                <a:spcPct val="80000"/>
              </a:lnSpc>
              <a:spcBef>
                <a:spcPts val="0"/>
              </a:spcBef>
              <a:buNone/>
            </a:pPr>
            <a:r>
              <a:rPr lang="en-US" sz="2000" dirty="0"/>
              <a:t>	Irving Bird where some honey was.  Irving told him</a:t>
            </a:r>
          </a:p>
          <a:p>
            <a:pPr eaLnBrk="1" hangingPunct="1">
              <a:lnSpc>
                <a:spcPct val="80000"/>
              </a:lnSpc>
              <a:spcBef>
                <a:spcPts val="0"/>
              </a:spcBef>
              <a:buNone/>
            </a:pPr>
            <a:r>
              <a:rPr lang="en-US" sz="2000" dirty="0"/>
              <a:t>	there was a beehive in the oak tree.  Joe walked to</a:t>
            </a:r>
          </a:p>
          <a:p>
            <a:pPr eaLnBrk="1" hangingPunct="1">
              <a:lnSpc>
                <a:spcPct val="80000"/>
              </a:lnSpc>
              <a:spcBef>
                <a:spcPts val="0"/>
              </a:spcBef>
              <a:buNone/>
            </a:pPr>
            <a:r>
              <a:rPr lang="en-US" sz="2000" dirty="0"/>
              <a:t>	the oak tree.  He ate the beehive.  The End.</a:t>
            </a:r>
          </a:p>
          <a:p>
            <a:pPr eaLnBrk="1" hangingPunct="1">
              <a:lnSpc>
                <a:spcPct val="80000"/>
              </a:lnSpc>
            </a:pPr>
            <a:endParaRPr lang="en-US" sz="1400" dirty="0"/>
          </a:p>
          <a:p>
            <a:pPr eaLnBrk="1" hangingPunct="1">
              <a:lnSpc>
                <a:spcPct val="80000"/>
              </a:lnSpc>
            </a:pPr>
            <a:r>
              <a:rPr lang="en-US" sz="2000" dirty="0"/>
              <a:t>Henry Squirrel was thirsty.  He walked over to the</a:t>
            </a:r>
          </a:p>
          <a:p>
            <a:pPr eaLnBrk="1" hangingPunct="1">
              <a:lnSpc>
                <a:spcPct val="80000"/>
              </a:lnSpc>
              <a:spcBef>
                <a:spcPts val="0"/>
              </a:spcBef>
              <a:buNone/>
            </a:pPr>
            <a:r>
              <a:rPr lang="en-US" sz="2000" dirty="0"/>
              <a:t>	river bank where his good friend Bill Bird was sitting.</a:t>
            </a:r>
          </a:p>
          <a:p>
            <a:pPr eaLnBrk="1" hangingPunct="1">
              <a:lnSpc>
                <a:spcPct val="80000"/>
              </a:lnSpc>
              <a:spcBef>
                <a:spcPts val="0"/>
              </a:spcBef>
              <a:buNone/>
            </a:pPr>
            <a:r>
              <a:rPr lang="en-US" sz="2000" dirty="0"/>
              <a:t>	Henry	slipped and fell in the river.  Gravity drowned.</a:t>
            </a:r>
          </a:p>
          <a:p>
            <a:pPr eaLnBrk="1" hangingPunct="1">
              <a:lnSpc>
                <a:spcPct val="80000"/>
              </a:lnSpc>
              <a:spcBef>
                <a:spcPts val="0"/>
              </a:spcBef>
              <a:buNone/>
            </a:pPr>
            <a:r>
              <a:rPr lang="en-US" sz="2000" dirty="0"/>
              <a:t>	The End.</a:t>
            </a:r>
          </a:p>
          <a:p>
            <a:pPr eaLnBrk="1" hangingPunct="1">
              <a:lnSpc>
                <a:spcPct val="80000"/>
              </a:lnSpc>
            </a:pPr>
            <a:endParaRPr lang="en-US" sz="1400" dirty="0"/>
          </a:p>
          <a:p>
            <a:pPr eaLnBrk="1" hangingPunct="1">
              <a:lnSpc>
                <a:spcPct val="80000"/>
              </a:lnSpc>
            </a:pPr>
            <a:r>
              <a:rPr lang="en-US" sz="2000" dirty="0"/>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nvSpPr>
        <p:spPr bwMode="auto">
          <a:xfrm>
            <a:off x="4572000" y="4781550"/>
            <a:ext cx="4552950" cy="315469"/>
          </a:xfrm>
          <a:prstGeom prst="rect">
            <a:avLst/>
          </a:prstGeom>
          <a:noFill/>
          <a:ln w="9525">
            <a:noFill/>
            <a:miter lim="800000"/>
            <a:headEnd/>
            <a:tailEnd/>
          </a:ln>
        </p:spPr>
        <p:txBody>
          <a:bodyPr wrap="square" lIns="68579" tIns="34289" rIns="68579" bIns="34289">
            <a:spAutoFit/>
          </a:bodyPr>
          <a:lstStyle/>
          <a:p>
            <a:pPr algn="r">
              <a:spcBef>
                <a:spcPct val="50000"/>
              </a:spcBef>
            </a:pPr>
            <a:r>
              <a:rPr lang="en-US" sz="1600" dirty="0">
                <a:latin typeface="Calibri"/>
                <a:cs typeface="Calibri"/>
              </a:rPr>
              <a:t>[Shank, Tale-Spin System, 1984]</a:t>
            </a:r>
          </a:p>
        </p:txBody>
      </p:sp>
      <p:pic>
        <p:nvPicPr>
          <p:cNvPr id="28673"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928527" y="1063612"/>
            <a:ext cx="2986872" cy="2178075"/>
          </a:xfrm>
          <a:prstGeom prst="rect">
            <a:avLst/>
          </a:prstGeom>
          <a:noFill/>
          <a:ln w="9525">
            <a:noFill/>
            <a:miter lim="800000"/>
            <a:headEnd/>
            <a:tailEnd/>
          </a:ln>
          <a:effectLst/>
        </p:spPr>
      </p:pic>
      <p:pic>
        <p:nvPicPr>
          <p:cNvPr id="29698" name="Picture 2" descr="http://pleated-jeans.com/wp-content/uploads/2011/10/11529934470.png"/>
          <p:cNvPicPr>
            <a:picLocks noChangeAspect="1" noChangeArrowheads="1"/>
          </p:cNvPicPr>
          <p:nvPr/>
        </p:nvPicPr>
        <p:blipFill>
          <a:blip r:embed="rId4" cstate="print"/>
          <a:srcRect/>
          <a:stretch>
            <a:fillRect/>
          </a:stretch>
        </p:blipFill>
        <p:spPr bwMode="auto">
          <a:xfrm>
            <a:off x="3181350" y="1047750"/>
            <a:ext cx="2381250" cy="3571875"/>
          </a:xfrm>
          <a:prstGeom prst="rect">
            <a:avLst/>
          </a:prstGeom>
          <a:noFill/>
        </p:spPr>
      </p:pic>
      <p:pic>
        <p:nvPicPr>
          <p:cNvPr id="8" name="Picture 2" descr="http://pleated-jeans.com/wp-content/uploads/2011/10/11529934470.png"/>
          <p:cNvPicPr>
            <a:picLocks noChangeAspect="1" noChangeArrowheads="1"/>
          </p:cNvPicPr>
          <p:nvPr/>
        </p:nvPicPr>
        <p:blipFill>
          <a:blip r:embed="rId4" cstate="print">
            <a:lum bright="2000"/>
          </a:blip>
          <a:srcRect t="29867" b="55200"/>
          <a:stretch>
            <a:fillRect/>
          </a:stretch>
        </p:blipFill>
        <p:spPr bwMode="auto">
          <a:xfrm>
            <a:off x="3181350" y="1581150"/>
            <a:ext cx="2381250" cy="533400"/>
          </a:xfrm>
          <a:prstGeom prst="rect">
            <a:avLst/>
          </a:prstGeom>
          <a:noFill/>
        </p:spPr>
      </p:pic>
    </p:spTree>
    <p:extLst>
      <p:ext uri="{BB962C8B-B14F-4D97-AF65-F5344CB8AC3E}">
        <p14:creationId xmlns:p14="http://schemas.microsoft.com/office/powerpoint/2010/main" val="270121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3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13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139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139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6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139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139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139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139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139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69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type="body" idx="1"/>
          </p:nvPr>
        </p:nvSpPr>
        <p:spPr>
          <a:xfrm>
            <a:off x="342900" y="1034104"/>
            <a:ext cx="6400800" cy="3714750"/>
          </a:xfrm>
        </p:spPr>
        <p:txBody>
          <a:bodyPr/>
          <a:lstStyle/>
          <a:p>
            <a:pPr eaLnBrk="1" hangingPunct="1">
              <a:lnSpc>
                <a:spcPct val="80000"/>
              </a:lnSpc>
            </a:pPr>
            <a:r>
              <a:rPr lang="en-US" sz="1800" dirty="0"/>
              <a:t>Speech technologies (e.g. </a:t>
            </a:r>
            <a:r>
              <a:rPr lang="en-US" sz="1800" dirty="0" err="1"/>
              <a:t>Siri</a:t>
            </a:r>
            <a:r>
              <a:rPr lang="en-US" sz="1800" dirty="0"/>
              <a:t>)</a:t>
            </a:r>
          </a:p>
          <a:p>
            <a:pPr lvl="1" eaLnBrk="1" hangingPunct="1">
              <a:lnSpc>
                <a:spcPct val="80000"/>
              </a:lnSpc>
            </a:pPr>
            <a:r>
              <a:rPr lang="en-US" sz="1500" dirty="0"/>
              <a:t>Automatic speech recognition (ASR)</a:t>
            </a:r>
          </a:p>
          <a:p>
            <a:pPr lvl="1" eaLnBrk="1" hangingPunct="1">
              <a:lnSpc>
                <a:spcPct val="80000"/>
              </a:lnSpc>
            </a:pPr>
            <a:r>
              <a:rPr lang="en-US" sz="1500" dirty="0"/>
              <a:t>Text-to-speech synthesis (TTS)</a:t>
            </a:r>
          </a:p>
          <a:p>
            <a:pPr lvl="1" eaLnBrk="1" hangingPunct="1">
              <a:lnSpc>
                <a:spcPct val="80000"/>
              </a:lnSpc>
            </a:pPr>
            <a:r>
              <a:rPr lang="en-US" sz="1500" dirty="0"/>
              <a:t>Dialog systems</a:t>
            </a:r>
          </a:p>
          <a:p>
            <a:pPr lvl="1" eaLnBrk="1" hangingPunct="1">
              <a:lnSpc>
                <a:spcPct val="80000"/>
              </a:lnSpc>
            </a:pPr>
            <a:endParaRPr lang="en-US" sz="1500" dirty="0"/>
          </a:p>
        </p:txBody>
      </p:sp>
      <p:pic>
        <p:nvPicPr>
          <p:cNvPr id="17412" name="Picture 2"/>
          <p:cNvPicPr>
            <a:picLocks noChangeAspect="1" noChangeArrowheads="1"/>
          </p:cNvPicPr>
          <p:nvPr/>
        </p:nvPicPr>
        <p:blipFill>
          <a:blip r:embed="rId3" cstate="print"/>
          <a:srcRect/>
          <a:stretch>
            <a:fillRect/>
          </a:stretch>
        </p:blipFill>
        <p:spPr bwMode="auto">
          <a:xfrm>
            <a:off x="4267200" y="1047750"/>
            <a:ext cx="1783521" cy="1219200"/>
          </a:xfrm>
          <a:prstGeom prst="rect">
            <a:avLst/>
          </a:prstGeom>
          <a:noFill/>
          <a:ln w="12700">
            <a:noFill/>
            <a:miter lim="800000"/>
            <a:headEnd/>
            <a:tailEnd/>
          </a:ln>
        </p:spPr>
      </p:pic>
      <p:sp>
        <p:nvSpPr>
          <p:cNvPr id="5" name="TextBox 4"/>
          <p:cNvSpPr txBox="1"/>
          <p:nvPr/>
        </p:nvSpPr>
        <p:spPr>
          <a:xfrm>
            <a:off x="6734328" y="4835723"/>
            <a:ext cx="2409672" cy="307777"/>
          </a:xfrm>
          <a:prstGeom prst="rect">
            <a:avLst/>
          </a:prstGeom>
          <a:noFill/>
        </p:spPr>
        <p:txBody>
          <a:bodyPr wrap="none" rtlCol="0">
            <a:spAutoFit/>
          </a:bodyPr>
          <a:lstStyle/>
          <a:p>
            <a:r>
              <a:rPr lang="en-US" sz="1400" dirty="0">
                <a:solidFill>
                  <a:srgbClr val="FF0000"/>
                </a:solidFill>
                <a:latin typeface="Calibri"/>
                <a:cs typeface="Calibri"/>
              </a:rPr>
              <a:t>Demo: NLP – ASR </a:t>
            </a:r>
            <a:r>
              <a:rPr lang="en-US" sz="1400" dirty="0" err="1">
                <a:solidFill>
                  <a:srgbClr val="FF0000"/>
                </a:solidFill>
                <a:latin typeface="Calibri"/>
                <a:cs typeface="Calibri"/>
              </a:rPr>
              <a:t>tvsample.avi</a:t>
            </a:r>
            <a:endParaRPr lang="en-US" sz="1400" dirty="0">
              <a:solidFill>
                <a:srgbClr val="FF0000"/>
              </a:solidFill>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type="body" idx="1"/>
          </p:nvPr>
        </p:nvSpPr>
        <p:spPr>
          <a:xfrm>
            <a:off x="342900" y="1034104"/>
            <a:ext cx="6400800" cy="3714750"/>
          </a:xfrm>
        </p:spPr>
        <p:txBody>
          <a:bodyPr/>
          <a:lstStyle/>
          <a:p>
            <a:pPr eaLnBrk="1" hangingPunct="1">
              <a:lnSpc>
                <a:spcPct val="80000"/>
              </a:lnSpc>
            </a:pPr>
            <a:r>
              <a:rPr lang="en-US" sz="1800" dirty="0"/>
              <a:t>Speech technologies (e.g. </a:t>
            </a:r>
            <a:r>
              <a:rPr lang="en-US" sz="1800" dirty="0" err="1"/>
              <a:t>Siri</a:t>
            </a:r>
            <a:r>
              <a:rPr lang="en-US" sz="1800" dirty="0"/>
              <a:t>)</a:t>
            </a:r>
          </a:p>
          <a:p>
            <a:pPr lvl="1" eaLnBrk="1" hangingPunct="1">
              <a:lnSpc>
                <a:spcPct val="80000"/>
              </a:lnSpc>
            </a:pPr>
            <a:r>
              <a:rPr lang="en-US" sz="1500" dirty="0"/>
              <a:t>Automatic speech recognition (ASR)</a:t>
            </a:r>
          </a:p>
          <a:p>
            <a:pPr lvl="1" eaLnBrk="1" hangingPunct="1">
              <a:lnSpc>
                <a:spcPct val="80000"/>
              </a:lnSpc>
            </a:pPr>
            <a:r>
              <a:rPr lang="en-US" sz="1500" dirty="0"/>
              <a:t>Text-to-speech synthesis (TTS)</a:t>
            </a:r>
          </a:p>
          <a:p>
            <a:pPr lvl="1" eaLnBrk="1" hangingPunct="1">
              <a:lnSpc>
                <a:spcPct val="80000"/>
              </a:lnSpc>
            </a:pPr>
            <a:r>
              <a:rPr lang="en-US" sz="1500" dirty="0"/>
              <a:t>Dialog systems</a:t>
            </a:r>
          </a:p>
          <a:p>
            <a:pPr lvl="1" eaLnBrk="1" hangingPunct="1">
              <a:lnSpc>
                <a:spcPct val="80000"/>
              </a:lnSpc>
            </a:pPr>
            <a:endParaRPr lang="en-US" sz="1500" dirty="0"/>
          </a:p>
          <a:p>
            <a:pPr eaLnBrk="1" hangingPunct="1">
              <a:lnSpc>
                <a:spcPct val="80000"/>
              </a:lnSpc>
            </a:pPr>
            <a:r>
              <a:rPr lang="en-US" sz="1800" dirty="0"/>
              <a:t>Language processing technologies</a:t>
            </a:r>
          </a:p>
          <a:p>
            <a:pPr lvl="1" eaLnBrk="1" hangingPunct="1">
              <a:lnSpc>
                <a:spcPct val="80000"/>
              </a:lnSpc>
            </a:pPr>
            <a:r>
              <a:rPr lang="en-US" sz="1500" dirty="0"/>
              <a:t>Question answering</a:t>
            </a:r>
          </a:p>
          <a:p>
            <a:pPr lvl="1" eaLnBrk="1" hangingPunct="1">
              <a:lnSpc>
                <a:spcPct val="80000"/>
              </a:lnSpc>
            </a:pPr>
            <a:r>
              <a:rPr lang="en-US" sz="1500" dirty="0"/>
              <a:t>Machine translation</a:t>
            </a:r>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buFont typeface="Wingdings" pitchFamily="2" charset="2"/>
              <a:buNone/>
            </a:pPr>
            <a:r>
              <a:rPr lang="en-US" sz="1500" dirty="0"/>
              <a:t>	</a:t>
            </a:r>
          </a:p>
          <a:p>
            <a:pPr lvl="1" eaLnBrk="1" hangingPunct="1">
              <a:lnSpc>
                <a:spcPct val="80000"/>
              </a:lnSpc>
            </a:pPr>
            <a:endParaRPr lang="en-US" sz="1500" dirty="0"/>
          </a:p>
          <a:p>
            <a:pPr lvl="1" eaLnBrk="1" hangingPunct="1">
              <a:lnSpc>
                <a:spcPct val="80000"/>
              </a:lnSpc>
            </a:pPr>
            <a:r>
              <a:rPr lang="en-US" sz="1500" dirty="0"/>
              <a:t>Web search</a:t>
            </a:r>
          </a:p>
          <a:p>
            <a:pPr lvl="1" eaLnBrk="1" hangingPunct="1">
              <a:lnSpc>
                <a:spcPct val="80000"/>
              </a:lnSpc>
            </a:pPr>
            <a:r>
              <a:rPr lang="en-US" sz="1500" dirty="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4267200" y="1047750"/>
            <a:ext cx="1783521" cy="1219200"/>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srcRect l="7121" t="21938" r="10979" b="50627"/>
          <a:stretch>
            <a:fillRect/>
          </a:stretch>
        </p:blipFill>
        <p:spPr bwMode="auto">
          <a:xfrm>
            <a:off x="914400" y="3008710"/>
            <a:ext cx="2525316" cy="1235869"/>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srcRect l="4761" t="14677" r="7295" b="52715"/>
          <a:stretch>
            <a:fillRect/>
          </a:stretch>
        </p:blipFill>
        <p:spPr bwMode="auto">
          <a:xfrm>
            <a:off x="3714750" y="3008710"/>
            <a:ext cx="2686050" cy="1239440"/>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srcRect l="18667" r="17333"/>
          <a:stretch>
            <a:fillRect/>
          </a:stretch>
        </p:blipFill>
        <p:spPr bwMode="auto">
          <a:xfrm>
            <a:off x="6629400" y="1047750"/>
            <a:ext cx="2286000" cy="265509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2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27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272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2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noChangeArrowheads="1"/>
          </p:cNvPicPr>
          <p:nvPr/>
        </p:nvPicPr>
        <p:blipFill>
          <a:blip r:embed="rId2" cstate="print"/>
          <a:srcRect/>
          <a:stretch>
            <a:fillRect/>
          </a:stretch>
        </p:blipFill>
        <p:spPr bwMode="auto">
          <a:xfrm>
            <a:off x="495300" y="2234803"/>
            <a:ext cx="5524500" cy="2394347"/>
          </a:xfrm>
          <a:prstGeom prst="rect">
            <a:avLst/>
          </a:prstGeom>
          <a:noFill/>
          <a:ln w="12700">
            <a:noFill/>
            <a:miter lim="800000"/>
            <a:headEnd/>
            <a:tailEnd/>
          </a:ln>
        </p:spPr>
      </p:pic>
      <p:sp>
        <p:nvSpPr>
          <p:cNvPr id="18436" name="Rectangle 5"/>
          <p:cNvSpPr>
            <a:spLocks noGrp="1" noChangeArrowheads="1"/>
          </p:cNvSpPr>
          <p:nvPr>
            <p:ph type="title"/>
          </p:nvPr>
        </p:nvSpPr>
        <p:spPr/>
        <p:txBody>
          <a:bodyPr rIns="99058"/>
          <a:lstStyle/>
          <a:p>
            <a:r>
              <a:rPr lang="en-US" dirty="0"/>
              <a:t>Vision (Perception)</a:t>
            </a:r>
          </a:p>
        </p:txBody>
      </p:sp>
      <p:sp>
        <p:nvSpPr>
          <p:cNvPr id="18437" name="Rectangle 6"/>
          <p:cNvSpPr>
            <a:spLocks/>
          </p:cNvSpPr>
          <p:nvPr/>
        </p:nvSpPr>
        <p:spPr bwMode="auto">
          <a:xfrm>
            <a:off x="647700" y="4781550"/>
            <a:ext cx="3467100" cy="228600"/>
          </a:xfrm>
          <a:prstGeom prst="rect">
            <a:avLst/>
          </a:prstGeom>
          <a:noFill/>
          <a:ln w="12700">
            <a:noFill/>
            <a:miter lim="800000"/>
            <a:headEnd/>
            <a:tailEnd/>
          </a:ln>
        </p:spPr>
        <p:txBody>
          <a:bodyPr lIns="0" tIns="0" rIns="30479" bIns="0"/>
          <a:lstStyle/>
          <a:p>
            <a:pPr marL="29765">
              <a:spcBef>
                <a:spcPts val="600"/>
              </a:spcBef>
            </a:pPr>
            <a:r>
              <a:rPr lang="en-US" sz="1100" dirty="0">
                <a:latin typeface="Calibri"/>
                <a:cs typeface="Calibri"/>
              </a:rPr>
              <a:t>Images from Erik </a:t>
            </a:r>
            <a:r>
              <a:rPr lang="en-US" sz="1100" dirty="0" err="1">
                <a:latin typeface="Calibri"/>
                <a:cs typeface="Calibri"/>
              </a:rPr>
              <a:t>Sudderth</a:t>
            </a:r>
            <a:r>
              <a:rPr lang="en-US" sz="1100" dirty="0">
                <a:latin typeface="Calibri"/>
                <a:cs typeface="Calibri"/>
              </a:rPr>
              <a:t> (left), </a:t>
            </a:r>
            <a:r>
              <a:rPr lang="en-US" sz="1100" dirty="0" err="1">
                <a:latin typeface="Calibri"/>
                <a:cs typeface="Calibri"/>
              </a:rPr>
              <a:t>wikipedia</a:t>
            </a:r>
            <a:r>
              <a:rPr lang="en-US" sz="1100" dirty="0">
                <a:latin typeface="Calibri"/>
                <a:cs typeface="Calibri"/>
              </a:rPr>
              <a:t> (right)</a:t>
            </a:r>
          </a:p>
        </p:txBody>
      </p:sp>
      <p:sp>
        <p:nvSpPr>
          <p:cNvPr id="18438" name="Rectangle 7"/>
          <p:cNvSpPr>
            <a:spLocks/>
          </p:cNvSpPr>
          <p:nvPr/>
        </p:nvSpPr>
        <p:spPr bwMode="auto">
          <a:xfrm>
            <a:off x="457200" y="1047750"/>
            <a:ext cx="6172200" cy="990600"/>
          </a:xfrm>
          <a:prstGeom prst="rect">
            <a:avLst/>
          </a:prstGeom>
          <a:noFill/>
          <a:ln w="12700">
            <a:noFill/>
            <a:miter lim="800000"/>
            <a:headEnd/>
            <a:tailEnd/>
          </a:ln>
        </p:spPr>
        <p:txBody>
          <a:bodyPr lIns="0" tIns="0" rIns="30479" bIns="0"/>
          <a:lstStyle/>
          <a:p>
            <a:pPr marL="244073" indent="-214308">
              <a:spcBef>
                <a:spcPts val="479"/>
              </a:spcBef>
              <a:buSzPct val="100000"/>
              <a:buFont typeface="Wingdings" pitchFamily="2" charset="2"/>
              <a:buChar char="§"/>
            </a:pPr>
            <a:r>
              <a:rPr lang="en-US" dirty="0">
                <a:solidFill>
                  <a:schemeClr val="accent6"/>
                </a:solidFill>
                <a:latin typeface="Calibri"/>
                <a:cs typeface="Calibri"/>
              </a:rPr>
              <a:t>Object and face recognition</a:t>
            </a:r>
          </a:p>
          <a:p>
            <a:pPr marL="244073" indent="-214308">
              <a:spcBef>
                <a:spcPts val="479"/>
              </a:spcBef>
              <a:buSzPct val="100000"/>
              <a:buFont typeface="Wingdings" pitchFamily="2" charset="2"/>
              <a:buChar char="§"/>
            </a:pPr>
            <a:r>
              <a:rPr lang="en-US" dirty="0">
                <a:solidFill>
                  <a:schemeClr val="accent6"/>
                </a:solidFill>
                <a:latin typeface="Calibri"/>
                <a:cs typeface="Calibri"/>
              </a:rPr>
              <a:t>Scene segmentation</a:t>
            </a:r>
          </a:p>
          <a:p>
            <a:pPr marL="244073" indent="-214308">
              <a:spcBef>
                <a:spcPts val="479"/>
              </a:spcBef>
              <a:buSzPct val="100000"/>
              <a:buFont typeface="Wingdings" pitchFamily="2" charset="2"/>
              <a:buChar char="§"/>
            </a:pPr>
            <a:r>
              <a:rPr lang="en-US" dirty="0">
                <a:solidFill>
                  <a:schemeClr val="accent6"/>
                </a:solidFill>
                <a:latin typeface="Calibri"/>
                <a:cs typeface="Calibri"/>
              </a:rPr>
              <a:t>Image classification</a:t>
            </a:r>
          </a:p>
        </p:txBody>
      </p:sp>
      <p:pic>
        <p:nvPicPr>
          <p:cNvPr id="59394" name="Picture 2" descr="File:Kinect2-ir-image.png">
            <a:hlinkClick r:id="rId3"/>
          </p:cNvPr>
          <p:cNvPicPr>
            <a:picLocks noChangeAspect="1" noChangeArrowheads="1"/>
          </p:cNvPicPr>
          <p:nvPr/>
        </p:nvPicPr>
        <p:blipFill>
          <a:blip r:embed="rId4" cstate="print"/>
          <a:srcRect/>
          <a:stretch>
            <a:fillRect/>
          </a:stretch>
        </p:blipFill>
        <p:spPr bwMode="auto">
          <a:xfrm>
            <a:off x="6324600" y="895350"/>
            <a:ext cx="1833880" cy="1447800"/>
          </a:xfrm>
          <a:prstGeom prst="rect">
            <a:avLst/>
          </a:prstGeom>
          <a:noFill/>
        </p:spPr>
      </p:pic>
      <p:pic>
        <p:nvPicPr>
          <p:cNvPr id="59396" name="Picture 4" descr="File:Kinect2-deepmap.png">
            <a:hlinkClick r:id="rId5"/>
          </p:cNvPr>
          <p:cNvPicPr>
            <a:picLocks noChangeAspect="1" noChangeArrowheads="1"/>
          </p:cNvPicPr>
          <p:nvPr/>
        </p:nvPicPr>
        <p:blipFill>
          <a:blip r:embed="rId6" cstate="print"/>
          <a:srcRect/>
          <a:stretch>
            <a:fillRect/>
          </a:stretch>
        </p:blipFill>
        <p:spPr bwMode="auto">
          <a:xfrm>
            <a:off x="6324600" y="2419350"/>
            <a:ext cx="1828800" cy="1472859"/>
          </a:xfrm>
          <a:prstGeom prst="rect">
            <a:avLst/>
          </a:prstGeom>
          <a:noFill/>
        </p:spPr>
      </p:pic>
      <p:pic>
        <p:nvPicPr>
          <p:cNvPr id="59398" name="Picture 6" descr="File:Xbox-360-Kinect-Standalone.png">
            <a:hlinkClick r:id="rId7"/>
          </p:cNvPr>
          <p:cNvPicPr>
            <a:picLocks noChangeAspect="1" noChangeArrowheads="1"/>
          </p:cNvPicPr>
          <p:nvPr/>
        </p:nvPicPr>
        <p:blipFill>
          <a:blip r:embed="rId8" cstate="print"/>
          <a:srcRect/>
          <a:stretch>
            <a:fillRect/>
          </a:stretch>
        </p:blipFill>
        <p:spPr bwMode="auto">
          <a:xfrm>
            <a:off x="3886200" y="1123950"/>
            <a:ext cx="2286000" cy="789657"/>
          </a:xfrm>
          <a:prstGeom prst="rect">
            <a:avLst/>
          </a:prstGeom>
          <a:noFill/>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19050"/>
            <a:ext cx="6248400" cy="857250"/>
          </a:xfrm>
        </p:spPr>
        <p:txBody>
          <a:bodyPr/>
          <a:lstStyle/>
          <a:p>
            <a:pPr eaLnBrk="1" hangingPunct="1"/>
            <a:r>
              <a:rPr lang="en-US" dirty="0">
                <a:solidFill>
                  <a:schemeClr val="tx1"/>
                </a:solidFill>
              </a:rPr>
              <a:t>Robotics</a:t>
            </a:r>
          </a:p>
        </p:txBody>
      </p:sp>
      <p:sp>
        <p:nvSpPr>
          <p:cNvPr id="2052" name="Rectangle 3"/>
          <p:cNvSpPr>
            <a:spLocks noGrp="1" noChangeArrowheads="1"/>
          </p:cNvSpPr>
          <p:nvPr>
            <p:ph type="body" idx="1"/>
          </p:nvPr>
        </p:nvSpPr>
        <p:spPr>
          <a:xfrm>
            <a:off x="342900" y="1085850"/>
            <a:ext cx="3200400" cy="3543300"/>
          </a:xfrm>
        </p:spPr>
        <p:txBody>
          <a:bodyPr/>
          <a:lstStyle/>
          <a:p>
            <a:pPr eaLnBrk="1" hangingPunct="1">
              <a:lnSpc>
                <a:spcPct val="80000"/>
              </a:lnSpc>
            </a:pPr>
            <a:r>
              <a:rPr lang="en-US" sz="1500" dirty="0">
                <a:solidFill>
                  <a:schemeClr val="tx1"/>
                </a:solidFill>
              </a:rPr>
              <a:t>Robotics</a:t>
            </a:r>
          </a:p>
          <a:p>
            <a:pPr lvl="1" eaLnBrk="1" hangingPunct="1">
              <a:lnSpc>
                <a:spcPct val="80000"/>
              </a:lnSpc>
            </a:pPr>
            <a:r>
              <a:rPr lang="en-US" sz="1400" dirty="0"/>
              <a:t>Part mech. eng.</a:t>
            </a:r>
          </a:p>
          <a:p>
            <a:pPr lvl="1" eaLnBrk="1" hangingPunct="1">
              <a:lnSpc>
                <a:spcPct val="80000"/>
              </a:lnSpc>
            </a:pPr>
            <a:r>
              <a:rPr lang="en-US" sz="1400" dirty="0"/>
              <a:t>Part AI</a:t>
            </a:r>
          </a:p>
          <a:p>
            <a:pPr lvl="1" eaLnBrk="1" hangingPunct="1">
              <a:lnSpc>
                <a:spcPct val="80000"/>
              </a:lnSpc>
            </a:pPr>
            <a:r>
              <a:rPr lang="en-US" sz="1400" dirty="0"/>
              <a:t>Reality much</a:t>
            </a:r>
          </a:p>
          <a:p>
            <a:pPr lvl="1" eaLnBrk="1" hangingPunct="1">
              <a:lnSpc>
                <a:spcPct val="80000"/>
              </a:lnSpc>
              <a:buFont typeface="Wingdings" pitchFamily="2" charset="2"/>
              <a:buNone/>
            </a:pPr>
            <a:r>
              <a:rPr lang="en-US" sz="1400" dirty="0"/>
              <a:t>	harder than</a:t>
            </a:r>
          </a:p>
          <a:p>
            <a:pPr lvl="1" eaLnBrk="1" hangingPunct="1">
              <a:lnSpc>
                <a:spcPct val="80000"/>
              </a:lnSpc>
              <a:buFont typeface="Wingdings" pitchFamily="2" charset="2"/>
              <a:buNone/>
            </a:pPr>
            <a:r>
              <a:rPr lang="en-US" sz="1400" dirty="0"/>
              <a:t>	simulations!</a:t>
            </a:r>
          </a:p>
          <a:p>
            <a:pPr lvl="1" eaLnBrk="1" hangingPunct="1">
              <a:lnSpc>
                <a:spcPct val="80000"/>
              </a:lnSpc>
            </a:pPr>
            <a:endParaRPr lang="en-US" sz="1400" dirty="0"/>
          </a:p>
          <a:p>
            <a:pPr eaLnBrk="1" hangingPunct="1">
              <a:lnSpc>
                <a:spcPct val="80000"/>
              </a:lnSpc>
            </a:pPr>
            <a:r>
              <a:rPr lang="en-US" sz="1500" dirty="0">
                <a:solidFill>
                  <a:schemeClr val="tx1"/>
                </a:solidFill>
              </a:rPr>
              <a:t>Technologies</a:t>
            </a:r>
          </a:p>
          <a:p>
            <a:pPr lvl="1" eaLnBrk="1" hangingPunct="1">
              <a:lnSpc>
                <a:spcPct val="80000"/>
              </a:lnSpc>
            </a:pPr>
            <a:r>
              <a:rPr lang="en-US" sz="1400" dirty="0"/>
              <a:t>Vehicles</a:t>
            </a:r>
          </a:p>
          <a:p>
            <a:pPr lvl="1" eaLnBrk="1" hangingPunct="1">
              <a:lnSpc>
                <a:spcPct val="80000"/>
              </a:lnSpc>
            </a:pPr>
            <a:r>
              <a:rPr lang="en-US" sz="1400" dirty="0"/>
              <a:t>Rescue</a:t>
            </a:r>
          </a:p>
          <a:p>
            <a:pPr lvl="1" eaLnBrk="1" hangingPunct="1">
              <a:lnSpc>
                <a:spcPct val="80000"/>
              </a:lnSpc>
            </a:pPr>
            <a:r>
              <a:rPr lang="en-US" sz="1400" dirty="0"/>
              <a:t>Soccer!</a:t>
            </a:r>
          </a:p>
          <a:p>
            <a:pPr lvl="1" eaLnBrk="1" hangingPunct="1">
              <a:lnSpc>
                <a:spcPct val="80000"/>
              </a:lnSpc>
            </a:pPr>
            <a:r>
              <a:rPr lang="en-US" sz="1400" dirty="0"/>
              <a:t>Lots of automation…</a:t>
            </a:r>
          </a:p>
          <a:p>
            <a:pPr lvl="1" eaLnBrk="1" hangingPunct="1">
              <a:lnSpc>
                <a:spcPct val="80000"/>
              </a:lnSpc>
            </a:pPr>
            <a:endParaRPr lang="en-US" sz="1400" dirty="0"/>
          </a:p>
          <a:p>
            <a:pPr eaLnBrk="1" hangingPunct="1">
              <a:lnSpc>
                <a:spcPct val="80000"/>
              </a:lnSpc>
            </a:pPr>
            <a:r>
              <a:rPr lang="en-US" sz="1500" dirty="0">
                <a:solidFill>
                  <a:schemeClr val="tx1"/>
                </a:solidFill>
              </a:rPr>
              <a:t>In this class:</a:t>
            </a:r>
          </a:p>
          <a:p>
            <a:pPr lvl="1" eaLnBrk="1" hangingPunct="1">
              <a:lnSpc>
                <a:spcPct val="80000"/>
              </a:lnSpc>
            </a:pPr>
            <a:r>
              <a:rPr lang="en-US" sz="1400" dirty="0"/>
              <a:t>We ignore mechanical aspects</a:t>
            </a:r>
          </a:p>
          <a:p>
            <a:pPr lvl="1" eaLnBrk="1" hangingPunct="1">
              <a:lnSpc>
                <a:spcPct val="80000"/>
              </a:lnSpc>
            </a:pPr>
            <a:r>
              <a:rPr lang="en-US" sz="1400" dirty="0"/>
              <a:t>Methods for planning</a:t>
            </a:r>
          </a:p>
          <a:p>
            <a:pPr lvl="1" eaLnBrk="1" hangingPunct="1">
              <a:lnSpc>
                <a:spcPct val="80000"/>
              </a:lnSpc>
            </a:pPr>
            <a:r>
              <a:rPr lang="en-US" sz="1400" dirty="0"/>
              <a:t>Methods for control</a:t>
            </a:r>
          </a:p>
        </p:txBody>
      </p:sp>
      <p:sp>
        <p:nvSpPr>
          <p:cNvPr id="2054" name="Text Box 7"/>
          <p:cNvSpPr txBox="1">
            <a:spLocks noChangeArrowheads="1"/>
          </p:cNvSpPr>
          <p:nvPr/>
        </p:nvSpPr>
        <p:spPr bwMode="auto">
          <a:xfrm>
            <a:off x="3124200" y="4857751"/>
            <a:ext cx="3676650" cy="238525"/>
          </a:xfrm>
          <a:prstGeom prst="rect">
            <a:avLst/>
          </a:prstGeom>
          <a:noFill/>
          <a:ln w="9525">
            <a:noFill/>
            <a:miter lim="800000"/>
            <a:headEnd/>
            <a:tailEnd/>
          </a:ln>
        </p:spPr>
        <p:txBody>
          <a:bodyPr wrap="square" lIns="68579" tIns="34289" rIns="68579" bIns="34289">
            <a:spAutoFit/>
          </a:bodyPr>
          <a:lstStyle/>
          <a:p>
            <a:pPr>
              <a:spcBef>
                <a:spcPct val="50000"/>
              </a:spcBef>
            </a:pPr>
            <a:r>
              <a:rPr lang="en-US" sz="1100" dirty="0">
                <a:latin typeface="Calibri"/>
                <a:cs typeface="Calibri"/>
              </a:rPr>
              <a:t>Images from UC Berkeley, Boston Dynamics, </a:t>
            </a:r>
            <a:r>
              <a:rPr lang="en-US" sz="1100" dirty="0" err="1">
                <a:latin typeface="Calibri"/>
                <a:cs typeface="Calibri"/>
              </a:rPr>
              <a:t>RoboCup</a:t>
            </a:r>
            <a:r>
              <a:rPr lang="en-US" sz="1100" dirty="0">
                <a:latin typeface="Calibri"/>
                <a:cs typeface="Calibri"/>
              </a:rPr>
              <a:t>, Google</a:t>
            </a:r>
          </a:p>
        </p:txBody>
      </p:sp>
      <p:pic>
        <p:nvPicPr>
          <p:cNvPr id="2" name="Picture 3"/>
          <p:cNvPicPr>
            <a:picLocks noChangeAspect="1" noChangeArrowheads="1"/>
          </p:cNvPicPr>
          <p:nvPr/>
        </p:nvPicPr>
        <p:blipFill>
          <a:blip r:embed="rId2" cstate="print"/>
          <a:srcRect/>
          <a:stretch>
            <a:fillRect/>
          </a:stretch>
        </p:blipFill>
        <p:spPr bwMode="auto">
          <a:xfrm>
            <a:off x="3101788" y="971550"/>
            <a:ext cx="1851212" cy="2057400"/>
          </a:xfrm>
          <a:prstGeom prst="rect">
            <a:avLst/>
          </a:prstGeom>
          <a:noFill/>
          <a:ln w="9525">
            <a:noFill/>
            <a:miter lim="800000"/>
            <a:headEnd/>
            <a:tailEnd/>
          </a:ln>
        </p:spPr>
      </p:pic>
      <p:pic>
        <p:nvPicPr>
          <p:cNvPr id="3" name="Picture 4"/>
          <p:cNvPicPr>
            <a:picLocks noChangeAspect="1" noChangeArrowheads="1"/>
          </p:cNvPicPr>
          <p:nvPr/>
        </p:nvPicPr>
        <p:blipFill>
          <a:blip r:embed="rId3" cstate="print"/>
          <a:srcRect/>
          <a:stretch>
            <a:fillRect/>
          </a:stretch>
        </p:blipFill>
        <p:spPr bwMode="auto">
          <a:xfrm>
            <a:off x="5344944" y="971550"/>
            <a:ext cx="3189456" cy="1600200"/>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4" cstate="print"/>
          <a:srcRect l="28571" r="25714"/>
          <a:stretch>
            <a:fillRect/>
          </a:stretch>
        </p:blipFill>
        <p:spPr bwMode="auto">
          <a:xfrm>
            <a:off x="7010400" y="2724150"/>
            <a:ext cx="1600200" cy="2261821"/>
          </a:xfrm>
          <a:prstGeom prst="rect">
            <a:avLst/>
          </a:prstGeom>
          <a:noFill/>
        </p:spPr>
      </p:pic>
      <p:pic>
        <p:nvPicPr>
          <p:cNvPr id="1026" name="Picture 2"/>
          <p:cNvPicPr>
            <a:picLocks noChangeAspect="1" noChangeArrowheads="1"/>
          </p:cNvPicPr>
          <p:nvPr/>
        </p:nvPicPr>
        <p:blipFill>
          <a:blip r:embed="rId5" cstate="print"/>
          <a:srcRect/>
          <a:stretch>
            <a:fillRect/>
          </a:stretch>
        </p:blipFill>
        <p:spPr bwMode="auto">
          <a:xfrm>
            <a:off x="3733800" y="3137964"/>
            <a:ext cx="2590800" cy="1626368"/>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Logic</a:t>
            </a:r>
          </a:p>
        </p:txBody>
      </p:sp>
      <p:sp>
        <p:nvSpPr>
          <p:cNvPr id="19459" name="Rectangle 3"/>
          <p:cNvSpPr>
            <a:spLocks noGrp="1" noChangeArrowheads="1"/>
          </p:cNvSpPr>
          <p:nvPr>
            <p:ph type="body" idx="1"/>
          </p:nvPr>
        </p:nvSpPr>
        <p:spPr>
          <a:xfrm>
            <a:off x="685800" y="1200151"/>
            <a:ext cx="4724400" cy="3394472"/>
          </a:xfrm>
        </p:spPr>
        <p:txBody>
          <a:bodyPr/>
          <a:lstStyle/>
          <a:p>
            <a:pPr eaLnBrk="1" hangingPunct="1"/>
            <a:r>
              <a:rPr lang="en-US" sz="2100" dirty="0"/>
              <a:t>Logical systems</a:t>
            </a:r>
          </a:p>
          <a:p>
            <a:pPr lvl="1" eaLnBrk="1" hangingPunct="1"/>
            <a:r>
              <a:rPr lang="en-US" sz="1800" dirty="0"/>
              <a:t>Theorem </a:t>
            </a:r>
            <a:r>
              <a:rPr lang="en-US" sz="1800" dirty="0" err="1"/>
              <a:t>provers</a:t>
            </a:r>
            <a:endParaRPr lang="en-US" sz="1800" dirty="0"/>
          </a:p>
          <a:p>
            <a:pPr lvl="1" eaLnBrk="1" hangingPunct="1"/>
            <a:r>
              <a:rPr lang="en-US" sz="1800" dirty="0"/>
              <a:t>NASA fault diagnosis</a:t>
            </a:r>
          </a:p>
          <a:p>
            <a:pPr lvl="1" eaLnBrk="1" hangingPunct="1"/>
            <a:r>
              <a:rPr lang="en-US" sz="1800" dirty="0"/>
              <a:t>Question answering</a:t>
            </a:r>
          </a:p>
          <a:p>
            <a:pPr lvl="1" eaLnBrk="1" hangingPunct="1"/>
            <a:endParaRPr lang="en-US" sz="1800" dirty="0"/>
          </a:p>
          <a:p>
            <a:pPr eaLnBrk="1" hangingPunct="1"/>
            <a:r>
              <a:rPr lang="en-US" sz="2100" dirty="0"/>
              <a:t>Methods:</a:t>
            </a:r>
          </a:p>
          <a:p>
            <a:pPr lvl="1" eaLnBrk="1" hangingPunct="1"/>
            <a:r>
              <a:rPr lang="en-US" sz="1800" dirty="0"/>
              <a:t>Deduction systems</a:t>
            </a:r>
          </a:p>
          <a:p>
            <a:pPr lvl="1" eaLnBrk="1" hangingPunct="1"/>
            <a:r>
              <a:rPr lang="en-US" sz="1800" dirty="0"/>
              <a:t>Constraint satisfaction</a:t>
            </a:r>
          </a:p>
          <a:p>
            <a:pPr lvl="1" eaLnBrk="1" hangingPunct="1"/>
            <a:r>
              <a:rPr lang="en-US" sz="1800" dirty="0" err="1"/>
              <a:t>Satisfiability</a:t>
            </a:r>
            <a:r>
              <a:rPr lang="en-US" sz="1800" dirty="0"/>
              <a:t> solvers (huge advances!)</a:t>
            </a:r>
          </a:p>
        </p:txBody>
      </p:sp>
      <p:pic>
        <p:nvPicPr>
          <p:cNvPr id="19460" name="Picture 4"/>
          <p:cNvPicPr>
            <a:picLocks noChangeAspect="1" noChangeArrowheads="1"/>
          </p:cNvPicPr>
          <p:nvPr/>
        </p:nvPicPr>
        <p:blipFill>
          <a:blip r:embed="rId2" cstate="print"/>
          <a:srcRect r="15189"/>
          <a:stretch>
            <a:fillRect/>
          </a:stretch>
        </p:blipFill>
        <p:spPr bwMode="auto">
          <a:xfrm>
            <a:off x="5410200" y="1352550"/>
            <a:ext cx="2928938" cy="3050381"/>
          </a:xfrm>
          <a:prstGeom prst="rect">
            <a:avLst/>
          </a:prstGeom>
          <a:noFill/>
          <a:ln w="9525">
            <a:noFill/>
            <a:miter lim="800000"/>
            <a:headEnd/>
            <a:tailEnd/>
          </a:ln>
        </p:spPr>
      </p:pic>
      <p:sp>
        <p:nvSpPr>
          <p:cNvPr id="19461" name="Text Box 5"/>
          <p:cNvSpPr txBox="1">
            <a:spLocks noChangeArrowheads="1"/>
          </p:cNvSpPr>
          <p:nvPr/>
        </p:nvSpPr>
        <p:spPr bwMode="auto">
          <a:xfrm>
            <a:off x="6362700" y="4857751"/>
            <a:ext cx="1714500" cy="242372"/>
          </a:xfrm>
          <a:prstGeom prst="rect">
            <a:avLst/>
          </a:prstGeom>
          <a:noFill/>
          <a:ln w="9525">
            <a:noFill/>
            <a:miter lim="800000"/>
            <a:headEnd/>
            <a:tailEnd/>
          </a:ln>
        </p:spPr>
        <p:txBody>
          <a:bodyPr lIns="68579" tIns="34289" rIns="68579" bIns="34289">
            <a:spAutoFit/>
          </a:bodyPr>
          <a:lstStyle/>
          <a:p>
            <a:pPr>
              <a:spcBef>
                <a:spcPct val="50000"/>
              </a:spcBef>
            </a:pPr>
            <a:r>
              <a:rPr lang="en-US" sz="1100" dirty="0">
                <a:latin typeface="Calibri"/>
                <a:cs typeface="Calibri"/>
              </a:rPr>
              <a:t>Image from Bart Selman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1699" y="1352550"/>
            <a:ext cx="2357600" cy="2819399"/>
          </a:xfrm>
          <a:prstGeom prst="rect">
            <a:avLst/>
          </a:prstGeom>
          <a:noFill/>
        </p:spPr>
      </p:pic>
      <p:sp>
        <p:nvSpPr>
          <p:cNvPr id="20482" name="Rectangle 2"/>
          <p:cNvSpPr>
            <a:spLocks noGrp="1" noChangeArrowheads="1"/>
          </p:cNvSpPr>
          <p:nvPr>
            <p:ph type="title"/>
          </p:nvPr>
        </p:nvSpPr>
        <p:spPr/>
        <p:txBody>
          <a:bodyPr/>
          <a:lstStyle/>
          <a:p>
            <a:pPr eaLnBrk="1" hangingPunct="1"/>
            <a:r>
              <a:rPr lang="en-US"/>
              <a:t>Game Playing</a:t>
            </a:r>
          </a:p>
        </p:txBody>
      </p:sp>
      <p:sp>
        <p:nvSpPr>
          <p:cNvPr id="551939" name="Rectangle 3"/>
          <p:cNvSpPr>
            <a:spLocks noGrp="1" noChangeArrowheads="1"/>
          </p:cNvSpPr>
          <p:nvPr>
            <p:ph type="body" idx="1"/>
          </p:nvPr>
        </p:nvSpPr>
        <p:spPr>
          <a:xfrm>
            <a:off x="304800" y="971550"/>
            <a:ext cx="8534400" cy="3546873"/>
          </a:xfrm>
        </p:spPr>
        <p:txBody>
          <a:bodyPr/>
          <a:lstStyle/>
          <a:p>
            <a:pPr eaLnBrk="1" hangingPunct="1">
              <a:lnSpc>
                <a:spcPct val="80000"/>
              </a:lnSpc>
            </a:pPr>
            <a:r>
              <a:rPr lang="en-US" sz="1500" dirty="0"/>
              <a:t>Classic Moment: May, '97: Deep Blue vs. Kasparov</a:t>
            </a:r>
          </a:p>
          <a:p>
            <a:pPr lvl="1" eaLnBrk="1" hangingPunct="1">
              <a:lnSpc>
                <a:spcPct val="80000"/>
              </a:lnSpc>
            </a:pPr>
            <a:r>
              <a:rPr lang="en-US" sz="1400" dirty="0"/>
              <a:t>First match won against world champion</a:t>
            </a:r>
          </a:p>
          <a:p>
            <a:pPr lvl="1" eaLnBrk="1" hangingPunct="1">
              <a:lnSpc>
                <a:spcPct val="80000"/>
              </a:lnSpc>
            </a:pPr>
            <a:r>
              <a:rPr lang="en-US" sz="1400" dirty="0"/>
              <a:t>“Intelligent creative” play</a:t>
            </a:r>
          </a:p>
          <a:p>
            <a:pPr lvl="1" eaLnBrk="1" hangingPunct="1">
              <a:lnSpc>
                <a:spcPct val="80000"/>
              </a:lnSpc>
            </a:pPr>
            <a:r>
              <a:rPr lang="en-US" sz="1400" dirty="0"/>
              <a:t>200 million board positions per second</a:t>
            </a:r>
          </a:p>
          <a:p>
            <a:pPr lvl="1" eaLnBrk="1" hangingPunct="1">
              <a:lnSpc>
                <a:spcPct val="80000"/>
              </a:lnSpc>
            </a:pPr>
            <a:r>
              <a:rPr lang="en-US" sz="1400" dirty="0"/>
              <a:t>Humans understood 99.9 of Deep Blue's moves</a:t>
            </a:r>
          </a:p>
          <a:p>
            <a:pPr lvl="1" eaLnBrk="1" hangingPunct="1">
              <a:lnSpc>
                <a:spcPct val="80000"/>
              </a:lnSpc>
            </a:pPr>
            <a:r>
              <a:rPr lang="en-US" sz="1400" dirty="0"/>
              <a:t>Can do about the same now with a PC cluster</a:t>
            </a:r>
          </a:p>
          <a:p>
            <a:pPr eaLnBrk="1" hangingPunct="1">
              <a:lnSpc>
                <a:spcPct val="80000"/>
              </a:lnSpc>
            </a:pPr>
            <a:endParaRPr lang="en-US" sz="800" dirty="0"/>
          </a:p>
          <a:p>
            <a:pPr eaLnBrk="1" hangingPunct="1">
              <a:lnSpc>
                <a:spcPct val="80000"/>
              </a:lnSpc>
            </a:pPr>
            <a:r>
              <a:rPr lang="en-US" sz="1500" dirty="0"/>
              <a:t>Open question:</a:t>
            </a:r>
          </a:p>
          <a:p>
            <a:pPr lvl="1" eaLnBrk="1" hangingPunct="1">
              <a:lnSpc>
                <a:spcPct val="80000"/>
              </a:lnSpc>
            </a:pPr>
            <a:r>
              <a:rPr lang="en-US" sz="1400" dirty="0"/>
              <a:t>How does human cognition deal with the</a:t>
            </a:r>
          </a:p>
          <a:p>
            <a:pPr lvl="1" eaLnBrk="1" hangingPunct="1">
              <a:lnSpc>
                <a:spcPct val="80000"/>
              </a:lnSpc>
              <a:buFont typeface="Wingdings" pitchFamily="2" charset="2"/>
              <a:buNone/>
            </a:pPr>
            <a:r>
              <a:rPr lang="en-US" sz="1400" dirty="0"/>
              <a:t>	search space explosion of chess?</a:t>
            </a:r>
          </a:p>
          <a:p>
            <a:pPr lvl="1" eaLnBrk="1" hangingPunct="1">
              <a:lnSpc>
                <a:spcPct val="80000"/>
              </a:lnSpc>
            </a:pPr>
            <a:r>
              <a:rPr lang="en-US" sz="1400" dirty="0"/>
              <a:t>Or: how can humans compete with computers at all??</a:t>
            </a:r>
          </a:p>
          <a:p>
            <a:pPr eaLnBrk="1" hangingPunct="1">
              <a:lnSpc>
                <a:spcPct val="80000"/>
              </a:lnSpc>
            </a:pPr>
            <a:endParaRPr lang="en-US" sz="800" dirty="0"/>
          </a:p>
          <a:p>
            <a:pPr eaLnBrk="1" hangingPunct="1">
              <a:lnSpc>
                <a:spcPct val="80000"/>
              </a:lnSpc>
            </a:pPr>
            <a:r>
              <a:rPr lang="en-US" sz="1500" dirty="0"/>
              <a:t>1996: Kasparov Beats Deep Blue</a:t>
            </a:r>
          </a:p>
          <a:p>
            <a:pPr eaLnBrk="1" hangingPunct="1">
              <a:lnSpc>
                <a:spcPct val="80000"/>
              </a:lnSpc>
              <a:buFont typeface="Wingdings" pitchFamily="2" charset="2"/>
              <a:buNone/>
            </a:pPr>
            <a:r>
              <a:rPr lang="en-US" sz="1400" dirty="0"/>
              <a:t>	</a:t>
            </a:r>
            <a:r>
              <a:rPr lang="en-US" sz="1400" dirty="0">
                <a:solidFill>
                  <a:schemeClr val="tx1"/>
                </a:solidFill>
              </a:rPr>
              <a:t>“I could feel --- I could smell --- a new kind of intelligence across the table.”</a:t>
            </a:r>
          </a:p>
          <a:p>
            <a:pPr eaLnBrk="1" hangingPunct="1">
              <a:lnSpc>
                <a:spcPct val="80000"/>
              </a:lnSpc>
            </a:pPr>
            <a:endParaRPr lang="en-US" sz="800" dirty="0"/>
          </a:p>
          <a:p>
            <a:pPr eaLnBrk="1" hangingPunct="1">
              <a:lnSpc>
                <a:spcPct val="80000"/>
              </a:lnSpc>
            </a:pPr>
            <a:r>
              <a:rPr lang="en-US" sz="1500" dirty="0"/>
              <a:t>1997: Deep Blue Beats Kasparov</a:t>
            </a:r>
          </a:p>
          <a:p>
            <a:pPr eaLnBrk="1" hangingPunct="1">
              <a:lnSpc>
                <a:spcPct val="80000"/>
              </a:lnSpc>
              <a:buFont typeface="Wingdings" pitchFamily="2" charset="2"/>
              <a:buNone/>
            </a:pPr>
            <a:r>
              <a:rPr lang="en-US" sz="1500" b="1" dirty="0"/>
              <a:t>	</a:t>
            </a:r>
            <a:r>
              <a:rPr lang="en-US" sz="1400" dirty="0">
                <a:solidFill>
                  <a:schemeClr val="tx1"/>
                </a:solidFill>
              </a:rPr>
              <a:t>“Deep Blue hasn't proven anything.”</a:t>
            </a:r>
          </a:p>
          <a:p>
            <a:pPr eaLnBrk="1" hangingPunct="1">
              <a:lnSpc>
                <a:spcPct val="80000"/>
              </a:lnSpc>
            </a:pPr>
            <a:endParaRPr lang="en-US" sz="400" dirty="0"/>
          </a:p>
          <a:p>
            <a:pPr eaLnBrk="1" hangingPunct="1">
              <a:lnSpc>
                <a:spcPct val="80000"/>
              </a:lnSpc>
            </a:pPr>
            <a:r>
              <a:rPr lang="en-US" sz="1500" dirty="0"/>
              <a:t>Huge game-playing advances recently, e.g. in Go!</a:t>
            </a:r>
          </a:p>
          <a:p>
            <a:pPr eaLnBrk="1" hangingPunct="1">
              <a:lnSpc>
                <a:spcPct val="80000"/>
              </a:lnSpc>
            </a:pPr>
            <a:endParaRPr lang="en-US" sz="1400" dirty="0">
              <a:solidFill>
                <a:schemeClr val="tx1"/>
              </a:solidFill>
            </a:endParaRPr>
          </a:p>
        </p:txBody>
      </p:sp>
      <p:sp>
        <p:nvSpPr>
          <p:cNvPr id="20484" name="Text Box 4"/>
          <p:cNvSpPr txBox="1">
            <a:spLocks noChangeArrowheads="1"/>
          </p:cNvSpPr>
          <p:nvPr/>
        </p:nvSpPr>
        <p:spPr bwMode="auto">
          <a:xfrm>
            <a:off x="3048000" y="4857750"/>
            <a:ext cx="3543300" cy="223138"/>
          </a:xfrm>
          <a:prstGeom prst="rect">
            <a:avLst/>
          </a:prstGeom>
          <a:noFill/>
          <a:ln w="9525">
            <a:noFill/>
            <a:miter lim="800000"/>
            <a:headEnd/>
            <a:tailEnd/>
          </a:ln>
        </p:spPr>
        <p:txBody>
          <a:bodyPr lIns="68579" tIns="34289" rIns="68579" bIns="34289">
            <a:spAutoFit/>
          </a:bodyPr>
          <a:lstStyle/>
          <a:p>
            <a:pPr>
              <a:spcBef>
                <a:spcPct val="50000"/>
              </a:spcBef>
            </a:pPr>
            <a:r>
              <a:rPr lang="en-US" sz="1000" dirty="0"/>
              <a:t>Text from Bart Selman, image from IBM’s Deep Blue pages</a:t>
            </a:r>
          </a:p>
        </p:txBody>
      </p:sp>
      <p:pic>
        <p:nvPicPr>
          <p:cNvPr id="20485" name="Picture 6" descr="Image_9"/>
          <p:cNvPicPr>
            <a:picLocks noChangeAspect="1" noChangeArrowheads="1"/>
          </p:cNvPicPr>
          <p:nvPr/>
        </p:nvPicPr>
        <p:blipFill>
          <a:blip r:embed="rId4" cstate="print"/>
          <a:srcRect l="7556" r="31995"/>
          <a:stretch>
            <a:fillRect/>
          </a:stretch>
        </p:blipFill>
        <p:spPr bwMode="auto">
          <a:xfrm>
            <a:off x="4752975" y="992981"/>
            <a:ext cx="1724025" cy="1883569"/>
          </a:xfrm>
          <a:prstGeom prst="rect">
            <a:avLst/>
          </a:prstGeom>
          <a:noFill/>
          <a:ln w="9525">
            <a:noFill/>
            <a:miter lim="800000"/>
            <a:headEnd/>
            <a:tailEnd/>
          </a:ln>
        </p:spPr>
      </p:pic>
    </p:spTree>
    <p:extLst>
      <p:ext uri="{BB962C8B-B14F-4D97-AF65-F5344CB8AC3E}">
        <p14:creationId xmlns:p14="http://schemas.microsoft.com/office/powerpoint/2010/main" val="378148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193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1939">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1939">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1939">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1939">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1939">
                                            <p:txEl>
                                              <p:pRg st="16" end="1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51939">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531" y="1190626"/>
            <a:ext cx="2005868" cy="3133722"/>
          </a:xfrm>
          <a:prstGeom prst="rect">
            <a:avLst/>
          </a:prstGeom>
          <a:noFill/>
        </p:spPr>
      </p:pic>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81026" y="1352550"/>
            <a:ext cx="2986748" cy="2666998"/>
          </a:xfrm>
          <a:prstGeom prst="rect">
            <a:avLst/>
          </a:prstGeom>
          <a:noFill/>
        </p:spPr>
      </p:pic>
      <p:sp>
        <p:nvSpPr>
          <p:cNvPr id="21507" name="Rectangle 4"/>
          <p:cNvSpPr>
            <a:spLocks noGrp="1" noChangeArrowheads="1"/>
          </p:cNvSpPr>
          <p:nvPr>
            <p:ph type="title"/>
          </p:nvPr>
        </p:nvSpPr>
        <p:spPr/>
        <p:txBody>
          <a:bodyPr rIns="99058"/>
          <a:lstStyle/>
          <a:p>
            <a:r>
              <a:rPr lang="en-US" dirty="0"/>
              <a:t>Decision Making</a:t>
            </a:r>
          </a:p>
        </p:txBody>
      </p:sp>
      <p:sp>
        <p:nvSpPr>
          <p:cNvPr id="21508" name="Rectangle 5"/>
          <p:cNvSpPr>
            <a:spLocks noGrp="1" noChangeArrowheads="1"/>
          </p:cNvSpPr>
          <p:nvPr>
            <p:ph idx="1"/>
          </p:nvPr>
        </p:nvSpPr>
        <p:spPr>
          <a:xfrm>
            <a:off x="1524000" y="1047750"/>
            <a:ext cx="6324600" cy="3546873"/>
          </a:xfrm>
        </p:spPr>
        <p:txBody>
          <a:bodyPr rIns="99058"/>
          <a:lstStyle/>
          <a:p>
            <a:pPr marL="586964" lvl="1">
              <a:buClrTx/>
            </a:pPr>
            <a:r>
              <a:rPr lang="en-US" dirty="0">
                <a:solidFill>
                  <a:schemeClr val="accent6"/>
                </a:solidFill>
              </a:rPr>
              <a:t>Applied AI involves many kinds of automation</a:t>
            </a:r>
          </a:p>
          <a:p>
            <a:pPr marL="886993" lvl="2">
              <a:buClrTx/>
            </a:pPr>
            <a:r>
              <a:rPr lang="en-US" dirty="0"/>
              <a:t>Scheduling, e.g. airline routing, military</a:t>
            </a:r>
          </a:p>
          <a:p>
            <a:pPr marL="886993" lvl="2">
              <a:buClrTx/>
            </a:pPr>
            <a:r>
              <a:rPr lang="en-US" dirty="0"/>
              <a:t>Route planning, e.g. Google maps</a:t>
            </a:r>
          </a:p>
          <a:p>
            <a:pPr marL="886993" lvl="2">
              <a:buClrTx/>
            </a:pPr>
            <a:r>
              <a:rPr lang="en-US" dirty="0"/>
              <a:t>Medical diagnosis</a:t>
            </a:r>
          </a:p>
          <a:p>
            <a:pPr marL="886993" lvl="2">
              <a:buClrTx/>
            </a:pPr>
            <a:r>
              <a:rPr lang="en-US" dirty="0"/>
              <a:t>Web search engines</a:t>
            </a:r>
          </a:p>
          <a:p>
            <a:pPr marL="886993" lvl="2">
              <a:buClrTx/>
            </a:pPr>
            <a:r>
              <a:rPr lang="en-US" dirty="0"/>
              <a:t>Spam classifiers</a:t>
            </a:r>
          </a:p>
          <a:p>
            <a:pPr marL="886993" lvl="2">
              <a:buClrTx/>
            </a:pPr>
            <a:r>
              <a:rPr lang="en-US" dirty="0"/>
              <a:t>Automated help desks</a:t>
            </a:r>
          </a:p>
          <a:p>
            <a:pPr marL="886993" lvl="2">
              <a:buClrTx/>
            </a:pPr>
            <a:r>
              <a:rPr lang="en-US" dirty="0"/>
              <a:t>Fraud detection</a:t>
            </a:r>
          </a:p>
          <a:p>
            <a:pPr marL="886993" lvl="2">
              <a:buClrTx/>
            </a:pPr>
            <a:r>
              <a:rPr lang="en-US" dirty="0"/>
              <a:t>Product recommendations</a:t>
            </a:r>
          </a:p>
          <a:p>
            <a:pPr marL="886993" lvl="2">
              <a:buClrTx/>
            </a:pPr>
            <a:r>
              <a:rPr lang="en-US" dirty="0"/>
              <a:t>… Lots more!</a:t>
            </a:r>
          </a:p>
        </p:txBody>
      </p:sp>
    </p:spTree>
    <p:extLst>
      <p:ext uri="{BB962C8B-B14F-4D97-AF65-F5344CB8AC3E}">
        <p14:creationId xmlns:p14="http://schemas.microsoft.com/office/powerpoint/2010/main" val="94894301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Textbook</a:t>
            </a:r>
          </a:p>
        </p:txBody>
      </p:sp>
      <p:sp>
        <p:nvSpPr>
          <p:cNvPr id="8195" name="Rectangle 3"/>
          <p:cNvSpPr>
            <a:spLocks noGrp="1" noChangeArrowheads="1"/>
          </p:cNvSpPr>
          <p:nvPr>
            <p:ph type="body" idx="1"/>
          </p:nvPr>
        </p:nvSpPr>
        <p:spPr>
          <a:xfrm>
            <a:off x="2514600" y="1047750"/>
            <a:ext cx="4267200" cy="3394472"/>
          </a:xfrm>
        </p:spPr>
        <p:txBody>
          <a:bodyPr/>
          <a:lstStyle/>
          <a:p>
            <a:pPr lvl="1" eaLnBrk="1" hangingPunct="1">
              <a:lnSpc>
                <a:spcPct val="80000"/>
              </a:lnSpc>
            </a:pPr>
            <a:endParaRPr lang="en-US" sz="800" dirty="0"/>
          </a:p>
          <a:p>
            <a:pPr lvl="1" eaLnBrk="1" hangingPunct="1">
              <a:lnSpc>
                <a:spcPct val="80000"/>
              </a:lnSpc>
            </a:pPr>
            <a:r>
              <a:rPr lang="en-US" sz="1400" dirty="0"/>
              <a:t>Russell &amp; </a:t>
            </a:r>
            <a:r>
              <a:rPr lang="en-US" sz="1400" dirty="0" err="1"/>
              <a:t>Norvig</a:t>
            </a:r>
            <a:r>
              <a:rPr lang="en-US" sz="1400" dirty="0"/>
              <a:t>, AI: A Modern Approach, 3</a:t>
            </a:r>
            <a:r>
              <a:rPr lang="en-US" sz="1400" baseline="30000" dirty="0"/>
              <a:t>rd</a:t>
            </a:r>
            <a:r>
              <a:rPr lang="en-US" sz="1400" dirty="0"/>
              <a:t> Ed.</a:t>
            </a:r>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eaLnBrk="1" hangingPunct="1">
              <a:lnSpc>
                <a:spcPct val="80000"/>
              </a:lnSpc>
              <a:buFont typeface="Wingdings" pitchFamily="2" charset="2"/>
              <a:buNone/>
            </a:pPr>
            <a:endParaRPr lang="en-US" sz="1600" dirty="0"/>
          </a:p>
        </p:txBody>
      </p:sp>
      <p:pic>
        <p:nvPicPr>
          <p:cNvPr id="8196" name="Picture 9" descr="http://aima.cs.berkeley.edu/cover2.jpg"/>
          <p:cNvPicPr>
            <a:picLocks noChangeAspect="1" noChangeArrowheads="1"/>
          </p:cNvPicPr>
          <p:nvPr/>
        </p:nvPicPr>
        <p:blipFill>
          <a:blip r:embed="rId2" cstate="print"/>
          <a:srcRect/>
          <a:stretch>
            <a:fillRect/>
          </a:stretch>
        </p:blipFill>
        <p:spPr bwMode="auto">
          <a:xfrm>
            <a:off x="3886200" y="2190750"/>
            <a:ext cx="1460658" cy="1893599"/>
          </a:xfrm>
          <a:prstGeom prst="rect">
            <a:avLst/>
          </a:prstGeom>
          <a:noFill/>
          <a:ln w="9525">
            <a:noFill/>
            <a:miter lim="800000"/>
            <a:headEnd/>
            <a:tailEnd/>
          </a:ln>
        </p:spPr>
      </p:pic>
    </p:spTree>
    <p:extLst>
      <p:ext uri="{BB962C8B-B14F-4D97-AF65-F5344CB8AC3E}">
        <p14:creationId xmlns:p14="http://schemas.microsoft.com/office/powerpoint/2010/main" val="696472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solidFill>
                  <a:schemeClr val="tx1"/>
                </a:solidFill>
              </a:rPr>
              <a:t>Today</a:t>
            </a:r>
          </a:p>
        </p:txBody>
      </p:sp>
      <p:sp>
        <p:nvSpPr>
          <p:cNvPr id="9219" name="Rectangle 3"/>
          <p:cNvSpPr>
            <a:spLocks noGrp="1" noChangeArrowheads="1"/>
          </p:cNvSpPr>
          <p:nvPr>
            <p:ph type="body" idx="1"/>
          </p:nvPr>
        </p:nvSpPr>
        <p:spPr>
          <a:xfrm>
            <a:off x="838200" y="1371601"/>
            <a:ext cx="5257800" cy="3394472"/>
          </a:xfrm>
        </p:spPr>
        <p:txBody>
          <a:bodyPr/>
          <a:lstStyle/>
          <a:p>
            <a:pPr eaLnBrk="1" hangingPunct="1"/>
            <a:endParaRPr lang="en-US" sz="600" dirty="0"/>
          </a:p>
          <a:p>
            <a:pPr eaLnBrk="1" hangingPunct="1"/>
            <a:r>
              <a:rPr lang="en-US" dirty="0"/>
              <a:t>What is artificial intelligence?</a:t>
            </a:r>
          </a:p>
          <a:p>
            <a:pPr eaLnBrk="1" hangingPunct="1"/>
            <a:endParaRPr lang="en-US" dirty="0"/>
          </a:p>
          <a:p>
            <a:pPr eaLnBrk="1" hangingPunct="1"/>
            <a:r>
              <a:rPr lang="en-US" dirty="0"/>
              <a:t>What can AI do?</a:t>
            </a:r>
          </a:p>
          <a:p>
            <a:pPr eaLnBrk="1" hangingPunct="1"/>
            <a:endParaRPr lang="en-US" dirty="0"/>
          </a:p>
          <a:p>
            <a:pPr eaLnBrk="1" hangingPunct="1"/>
            <a:r>
              <a:rPr lang="en-US" dirty="0"/>
              <a:t>What is this course?</a:t>
            </a:r>
          </a:p>
        </p:txBody>
      </p:sp>
      <p:pic>
        <p:nvPicPr>
          <p:cNvPr id="22529"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0" y="1123950"/>
            <a:ext cx="3037389" cy="3400423"/>
          </a:xfrm>
          <a:prstGeom prst="rect">
            <a:avLst/>
          </a:prstGeom>
          <a:noFill/>
        </p:spPr>
      </p:pic>
    </p:spTree>
    <p:extLst>
      <p:ext uri="{BB962C8B-B14F-4D97-AF65-F5344CB8AC3E}">
        <p14:creationId xmlns:p14="http://schemas.microsoft.com/office/powerpoint/2010/main" val="3458915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solidFill>
                  <a:schemeClr val="tx1"/>
                </a:solidFill>
              </a:rPr>
              <a:t>Sci-Fi AI?</a:t>
            </a:r>
          </a:p>
        </p:txBody>
      </p:sp>
      <p:pic>
        <p:nvPicPr>
          <p:cNvPr id="562180" name="Picture 4" descr="Artoo-c3po"/>
          <p:cNvPicPr>
            <a:picLocks noChangeAspect="1" noChangeArrowheads="1"/>
          </p:cNvPicPr>
          <p:nvPr/>
        </p:nvPicPr>
        <p:blipFill>
          <a:blip r:embed="rId3" cstate="print"/>
          <a:srcRect/>
          <a:stretch>
            <a:fillRect/>
          </a:stretch>
        </p:blipFill>
        <p:spPr bwMode="auto">
          <a:xfrm>
            <a:off x="381000" y="1257300"/>
            <a:ext cx="2411016" cy="3543300"/>
          </a:xfrm>
          <a:prstGeom prst="rect">
            <a:avLst/>
          </a:prstGeom>
          <a:noFill/>
          <a:ln w="9525">
            <a:noFill/>
            <a:miter lim="800000"/>
            <a:headEnd/>
            <a:tailEnd/>
          </a:ln>
        </p:spPr>
      </p:pic>
      <p:pic>
        <p:nvPicPr>
          <p:cNvPr id="562182" name="Picture 6" descr="t3-94"/>
          <p:cNvPicPr>
            <a:picLocks noChangeAspect="1" noChangeArrowheads="1"/>
          </p:cNvPicPr>
          <p:nvPr/>
        </p:nvPicPr>
        <p:blipFill>
          <a:blip r:embed="rId4" cstate="print"/>
          <a:srcRect/>
          <a:stretch>
            <a:fillRect/>
          </a:stretch>
        </p:blipFill>
        <p:spPr bwMode="auto">
          <a:xfrm>
            <a:off x="3200400" y="1371600"/>
            <a:ext cx="2686050" cy="1522810"/>
          </a:xfrm>
          <a:prstGeom prst="rect">
            <a:avLst/>
          </a:prstGeom>
          <a:noFill/>
          <a:ln w="9525">
            <a:noFill/>
            <a:miter lim="800000"/>
            <a:headEnd/>
            <a:tailEnd/>
          </a:ln>
        </p:spPr>
      </p:pic>
      <p:pic>
        <p:nvPicPr>
          <p:cNvPr id="562184" name="Picture 8" descr="matrix-smith-dvd2"/>
          <p:cNvPicPr>
            <a:picLocks noChangeAspect="1" noChangeArrowheads="1"/>
          </p:cNvPicPr>
          <p:nvPr/>
        </p:nvPicPr>
        <p:blipFill>
          <a:blip r:embed="rId5" cstate="print"/>
          <a:srcRect t="9573" b="10638"/>
          <a:stretch>
            <a:fillRect/>
          </a:stretch>
        </p:blipFill>
        <p:spPr bwMode="auto">
          <a:xfrm>
            <a:off x="3200400" y="3143250"/>
            <a:ext cx="2686050" cy="1428750"/>
          </a:xfrm>
          <a:prstGeom prst="rect">
            <a:avLst/>
          </a:prstGeom>
          <a:noFill/>
          <a:ln w="9525">
            <a:noFill/>
            <a:miter lim="800000"/>
            <a:headEnd/>
            <a:tailEnd/>
          </a:ln>
        </p:spPr>
      </p:pic>
      <p:pic>
        <p:nvPicPr>
          <p:cNvPr id="7170" name="Picture 2" descr="http://www.covershut.com/covers/Battlestar-Galactica-The-Plan-2009-Front-Cover-17774.jpg"/>
          <p:cNvPicPr>
            <a:picLocks noChangeAspect="1" noChangeArrowheads="1"/>
          </p:cNvPicPr>
          <p:nvPr/>
        </p:nvPicPr>
        <p:blipFill>
          <a:blip r:embed="rId6" cstate="print"/>
          <a:srcRect l="56757" t="38000" r="1351" b="20000"/>
          <a:stretch>
            <a:fillRect/>
          </a:stretch>
        </p:blipFill>
        <p:spPr bwMode="auto">
          <a:xfrm>
            <a:off x="6267450" y="1352550"/>
            <a:ext cx="2362200" cy="1600200"/>
          </a:xfrm>
          <a:prstGeom prst="rect">
            <a:avLst/>
          </a:prstGeom>
          <a:noFill/>
        </p:spPr>
      </p:pic>
      <p:pic>
        <p:nvPicPr>
          <p:cNvPr id="7172" name="Picture 4" descr="http://images3.wikia.nocookie.net/__cb58379/half-life/en/images/d/d5/Glados_new_lair.jpg"/>
          <p:cNvPicPr>
            <a:picLocks noChangeAspect="1" noChangeArrowheads="1"/>
          </p:cNvPicPr>
          <p:nvPr/>
        </p:nvPicPr>
        <p:blipFill>
          <a:blip r:embed="rId7" cstate="print">
            <a:lum bright="20000" contrast="30000"/>
          </a:blip>
          <a:srcRect/>
          <a:stretch>
            <a:fillRect/>
          </a:stretch>
        </p:blipFill>
        <p:spPr bwMode="auto">
          <a:xfrm>
            <a:off x="6343650" y="3105150"/>
            <a:ext cx="2133600" cy="1600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2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21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AI?</a:t>
            </a:r>
          </a:p>
        </p:txBody>
      </p:sp>
      <p:sp>
        <p:nvSpPr>
          <p:cNvPr id="11279" name="Text Box 16"/>
          <p:cNvSpPr txBox="1">
            <a:spLocks noChangeArrowheads="1"/>
          </p:cNvSpPr>
          <p:nvPr/>
        </p:nvSpPr>
        <p:spPr bwMode="auto">
          <a:xfrm>
            <a:off x="2152650" y="1047750"/>
            <a:ext cx="5543550" cy="434578"/>
          </a:xfrm>
          <a:prstGeom prst="rect">
            <a:avLst/>
          </a:prstGeom>
          <a:noFill/>
          <a:ln w="9525">
            <a:noFill/>
            <a:miter lim="800000"/>
            <a:headEnd/>
            <a:tailEnd/>
          </a:ln>
        </p:spPr>
        <p:txBody>
          <a:bodyPr lIns="68579" tIns="34289" rIns="68579" bIns="34289">
            <a:spAutoFit/>
          </a:bodyPr>
          <a:lstStyle/>
          <a:p>
            <a:pPr>
              <a:spcBef>
                <a:spcPct val="50000"/>
              </a:spcBef>
            </a:pPr>
            <a:r>
              <a:rPr lang="en-US" sz="2400" dirty="0">
                <a:latin typeface="Calibri" pitchFamily="34" charset="0"/>
              </a:rPr>
              <a:t>The science of making machines that:</a:t>
            </a:r>
          </a:p>
        </p:txBody>
      </p:sp>
      <p:sp>
        <p:nvSpPr>
          <p:cNvPr id="7" name="TextBox 6"/>
          <p:cNvSpPr txBox="1"/>
          <p:nvPr/>
        </p:nvSpPr>
        <p:spPr>
          <a:xfrm>
            <a:off x="304800" y="2114550"/>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Think like people</a:t>
            </a:r>
          </a:p>
        </p:txBody>
      </p:sp>
      <p:sp>
        <p:nvSpPr>
          <p:cNvPr id="8" name="TextBox 7"/>
          <p:cNvSpPr txBox="1"/>
          <p:nvPr/>
        </p:nvSpPr>
        <p:spPr>
          <a:xfrm>
            <a:off x="304800" y="3650218"/>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Act like people</a:t>
            </a:r>
          </a:p>
        </p:txBody>
      </p:sp>
      <p:sp>
        <p:nvSpPr>
          <p:cNvPr id="9" name="TextBox 8"/>
          <p:cNvSpPr txBox="1"/>
          <p:nvPr/>
        </p:nvSpPr>
        <p:spPr>
          <a:xfrm>
            <a:off x="6629400" y="2114550"/>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Think rationally</a:t>
            </a:r>
          </a:p>
        </p:txBody>
      </p:sp>
      <p:sp>
        <p:nvSpPr>
          <p:cNvPr id="10" name="TextBox 9"/>
          <p:cNvSpPr txBox="1"/>
          <p:nvPr/>
        </p:nvSpPr>
        <p:spPr>
          <a:xfrm>
            <a:off x="6629400" y="3650218"/>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514600" y="1657350"/>
            <a:ext cx="4064000" cy="3048000"/>
          </a:xfrm>
          <a:prstGeom prst="rect">
            <a:avLst/>
          </a:prstGeom>
          <a:noFill/>
        </p:spPr>
      </p:pic>
      <p:sp>
        <p:nvSpPr>
          <p:cNvPr id="11" name="Rectangle 10"/>
          <p:cNvSpPr/>
          <p:nvPr/>
        </p:nvSpPr>
        <p:spPr>
          <a:xfrm>
            <a:off x="311624"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23096"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1624" y="318703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23096" y="319499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45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rIns="99058"/>
          <a:lstStyle/>
          <a:p>
            <a:r>
              <a:rPr lang="en-US"/>
              <a:t>Rational Decisions</a:t>
            </a:r>
          </a:p>
        </p:txBody>
      </p:sp>
      <p:sp>
        <p:nvSpPr>
          <p:cNvPr id="12292" name="Rectangle 5"/>
          <p:cNvSpPr>
            <a:spLocks/>
          </p:cNvSpPr>
          <p:nvPr/>
        </p:nvSpPr>
        <p:spPr bwMode="auto">
          <a:xfrm>
            <a:off x="1524000" y="1123950"/>
            <a:ext cx="6858000" cy="1933575"/>
          </a:xfrm>
          <a:prstGeom prst="rect">
            <a:avLst/>
          </a:prstGeom>
          <a:noFill/>
          <a:ln w="12700">
            <a:noFill/>
            <a:miter lim="800000"/>
            <a:headEnd/>
            <a:tailEnd/>
          </a:ln>
        </p:spPr>
        <p:txBody>
          <a:bodyPr lIns="0" tIns="0" rIns="30479" bIns="0"/>
          <a:lstStyle/>
          <a:p>
            <a:pPr marL="29765">
              <a:spcBef>
                <a:spcPts val="750"/>
              </a:spcBef>
            </a:pPr>
            <a:r>
              <a:rPr lang="en-US" dirty="0">
                <a:latin typeface="Calibri" pitchFamily="34" charset="0"/>
                <a:cs typeface="Arial" charset="0"/>
              </a:rPr>
              <a:t>  We’ll use the term </a:t>
            </a:r>
            <a:r>
              <a:rPr lang="en-US" b="1" dirty="0">
                <a:latin typeface="Calibri" pitchFamily="34" charset="0"/>
                <a:cs typeface="Arial" charset="0"/>
              </a:rPr>
              <a:t>rational</a:t>
            </a:r>
            <a:r>
              <a:rPr lang="en-US" dirty="0">
                <a:latin typeface="Calibri" pitchFamily="34" charset="0"/>
                <a:cs typeface="Arial" charset="0"/>
              </a:rPr>
              <a:t> in a very specific, technical way:</a:t>
            </a:r>
          </a:p>
          <a:p>
            <a:pPr marL="372657" lvl="1">
              <a:spcBef>
                <a:spcPts val="750"/>
              </a:spcBef>
              <a:buSzPct val="125000"/>
              <a:buFont typeface="Wingdings" pitchFamily="2" charset="2"/>
              <a:buChar char="§"/>
            </a:pPr>
            <a:r>
              <a:rPr lang="en-US" dirty="0">
                <a:latin typeface="Calibri" pitchFamily="34" charset="0"/>
                <a:cs typeface="Arial" charset="0"/>
              </a:rPr>
              <a:t> Rational: maximally achieving pre-defined goals</a:t>
            </a:r>
            <a:endParaRPr lang="en-US" i="1" dirty="0">
              <a:latin typeface="Calibri" pitchFamily="34" charset="0"/>
              <a:cs typeface="Arial" charset="0"/>
            </a:endParaRPr>
          </a:p>
          <a:p>
            <a:pPr marL="372657" lvl="1">
              <a:spcBef>
                <a:spcPts val="750"/>
              </a:spcBef>
              <a:buSzPct val="125000"/>
              <a:buFont typeface="Wingdings" pitchFamily="2" charset="2"/>
              <a:buChar char="§"/>
            </a:pPr>
            <a:r>
              <a:rPr lang="en-US" dirty="0">
                <a:latin typeface="Calibri" pitchFamily="34" charset="0"/>
                <a:cs typeface="Arial" charset="0"/>
              </a:rPr>
              <a:t> Rationality</a:t>
            </a:r>
            <a:r>
              <a:rPr lang="en-US" b="1" dirty="0">
                <a:latin typeface="Calibri" pitchFamily="34" charset="0"/>
                <a:cs typeface="Arial" charset="0"/>
              </a:rPr>
              <a:t> </a:t>
            </a:r>
            <a:r>
              <a:rPr lang="en-US" dirty="0">
                <a:latin typeface="Calibri" pitchFamily="34" charset="0"/>
                <a:cs typeface="Arial" charset="0"/>
              </a:rPr>
              <a:t>only concerns what decisions are made </a:t>
            </a:r>
          </a:p>
          <a:p>
            <a:pPr marL="372657" lvl="1">
              <a:spcBef>
                <a:spcPts val="750"/>
              </a:spcBef>
              <a:buSzPct val="125000"/>
            </a:pPr>
            <a:r>
              <a:rPr lang="en-US" dirty="0">
                <a:latin typeface="Calibri" pitchFamily="34" charset="0"/>
                <a:cs typeface="Arial" charset="0"/>
              </a:rPr>
              <a:t>   (not the thought process behind them)</a:t>
            </a:r>
          </a:p>
          <a:p>
            <a:pPr marL="372657" lvl="1">
              <a:spcBef>
                <a:spcPts val="750"/>
              </a:spcBef>
              <a:buSzPct val="125000"/>
              <a:buFont typeface="Wingdings" pitchFamily="2" charset="2"/>
              <a:buChar char="§"/>
            </a:pPr>
            <a:r>
              <a:rPr lang="en-US" dirty="0">
                <a:latin typeface="Calibri" pitchFamily="34" charset="0"/>
                <a:cs typeface="Arial" charset="0"/>
              </a:rPr>
              <a:t> Goals are expressed in terms of the </a:t>
            </a:r>
            <a:r>
              <a:rPr lang="en-US" b="1" dirty="0">
                <a:latin typeface="Calibri" pitchFamily="34" charset="0"/>
                <a:cs typeface="Arial" charset="0"/>
              </a:rPr>
              <a:t>utility</a:t>
            </a:r>
            <a:r>
              <a:rPr lang="en-US" dirty="0">
                <a:latin typeface="Calibri" pitchFamily="34" charset="0"/>
                <a:cs typeface="Arial" charset="0"/>
              </a:rPr>
              <a:t> of outcomes</a:t>
            </a:r>
          </a:p>
          <a:p>
            <a:pPr marL="372657" lvl="1">
              <a:spcBef>
                <a:spcPts val="750"/>
              </a:spcBef>
              <a:buClr>
                <a:srgbClr val="1212D2"/>
              </a:buClr>
              <a:buSzPct val="125000"/>
              <a:buFont typeface="Wingdings" pitchFamily="2" charset="2"/>
              <a:buChar char="§"/>
            </a:pPr>
            <a:r>
              <a:rPr lang="en-US" dirty="0">
                <a:solidFill>
                  <a:srgbClr val="1212D2"/>
                </a:solidFill>
                <a:latin typeface="Calibri" pitchFamily="34" charset="0"/>
                <a:cs typeface="Arial" charset="0"/>
              </a:rPr>
              <a:t> Being rational means </a:t>
            </a:r>
            <a:r>
              <a:rPr lang="en-US" b="1" dirty="0">
                <a:solidFill>
                  <a:srgbClr val="1212D2"/>
                </a:solidFill>
                <a:latin typeface="Calibri" pitchFamily="34" charset="0"/>
                <a:cs typeface="Arial" charset="0"/>
              </a:rPr>
              <a:t>maximizing your expected utility</a:t>
            </a:r>
          </a:p>
        </p:txBody>
      </p:sp>
      <p:sp>
        <p:nvSpPr>
          <p:cNvPr id="24582" name="Rectangle 6"/>
          <p:cNvSpPr>
            <a:spLocks/>
          </p:cNvSpPr>
          <p:nvPr/>
        </p:nvSpPr>
        <p:spPr bwMode="auto">
          <a:xfrm>
            <a:off x="0" y="3714750"/>
            <a:ext cx="9144000" cy="714375"/>
          </a:xfrm>
          <a:prstGeom prst="rect">
            <a:avLst/>
          </a:prstGeom>
          <a:noFill/>
          <a:ln w="12700">
            <a:noFill/>
            <a:miter lim="800000"/>
            <a:headEnd/>
            <a:tailEnd/>
          </a:ln>
        </p:spPr>
        <p:txBody>
          <a:bodyPr lIns="0" tIns="0" rIns="30479" bIns="0"/>
          <a:lstStyle/>
          <a:p>
            <a:pPr marL="29765" algn="ctr">
              <a:spcBef>
                <a:spcPts val="750"/>
              </a:spcBef>
            </a:pPr>
            <a:r>
              <a:rPr lang="en-US" sz="2000" dirty="0">
                <a:latin typeface="Calibri" pitchFamily="34" charset="0"/>
                <a:cs typeface="Arial" charset="0"/>
              </a:rPr>
              <a:t>A better title for this course would be:</a:t>
            </a:r>
          </a:p>
          <a:p>
            <a:pPr marL="29765" algn="ctr">
              <a:spcBef>
                <a:spcPts val="750"/>
              </a:spcBef>
            </a:pPr>
            <a:r>
              <a:rPr lang="en-US" sz="2800" b="1" dirty="0">
                <a:solidFill>
                  <a:srgbClr val="1212D2"/>
                </a:solidFill>
                <a:latin typeface="Calibri" pitchFamily="34" charset="0"/>
                <a:cs typeface="Arial" charset="0"/>
              </a:rPr>
              <a:t>Computational Rationality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Calibri" pitchFamily="34" charset="0"/>
              </a:rPr>
              <a:t>Maximize Your</a:t>
            </a:r>
          </a:p>
          <a:p>
            <a:pPr algn="ctr"/>
            <a:r>
              <a:rPr lang="en-US" sz="6600" dirty="0">
                <a:latin typeface="Calibri" pitchFamily="34" charset="0"/>
              </a:rPr>
              <a:t>Expected Utility</a:t>
            </a:r>
          </a:p>
        </p:txBody>
      </p:sp>
      <p:pic>
        <p:nvPicPr>
          <p:cNvPr id="4" name="Picture 1"/>
          <p:cNvPicPr>
            <a:picLocks noChangeAspect="1" noChangeArrowheads="1"/>
          </p:cNvPicPr>
          <p:nvPr/>
        </p:nvPicPr>
        <p:blipFill>
          <a:blip r:embed="rId2" cstate="print"/>
          <a:srcRect/>
          <a:stretch>
            <a:fillRect/>
          </a:stretch>
        </p:blipFill>
        <p:spPr bwMode="auto">
          <a:xfrm>
            <a:off x="2916936" y="2647950"/>
            <a:ext cx="3308913" cy="21621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22" name="Picture 2" descr="http://upload.wikimedia.org/wikipedia/commons/thumb/1/1a/Gray728.svg/1000px-Gray728.svg.png"/>
          <p:cNvPicPr>
            <a:picLocks noChangeAspect="1" noChangeArrowheads="1"/>
          </p:cNvPicPr>
          <p:nvPr/>
        </p:nvPicPr>
        <p:blipFill>
          <a:blip r:embed="rId2" cstate="print"/>
          <a:srcRect/>
          <a:stretch>
            <a:fillRect/>
          </a:stretch>
        </p:blipFill>
        <p:spPr bwMode="auto">
          <a:xfrm>
            <a:off x="4648200" y="1200150"/>
            <a:ext cx="4114800" cy="2937967"/>
          </a:xfrm>
          <a:prstGeom prst="rect">
            <a:avLst/>
          </a:prstGeom>
          <a:noFill/>
        </p:spPr>
      </p:pic>
      <p:pic>
        <p:nvPicPr>
          <p:cNvPr id="6" name="Picture 3"/>
          <p:cNvPicPr preferRelativeResize="0">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flipH="1">
            <a:off x="4038979" y="971549"/>
            <a:ext cx="5028440" cy="3774374"/>
          </a:xfrm>
          <a:prstGeom prst="rect">
            <a:avLst/>
          </a:prstGeom>
          <a:noFill/>
        </p:spPr>
      </p:pic>
      <p:sp>
        <p:nvSpPr>
          <p:cNvPr id="14340" name="Rectangle 5"/>
          <p:cNvSpPr>
            <a:spLocks noGrp="1" noChangeArrowheads="1"/>
          </p:cNvSpPr>
          <p:nvPr>
            <p:ph type="title"/>
          </p:nvPr>
        </p:nvSpPr>
        <p:spPr/>
        <p:txBody>
          <a:bodyPr rIns="99058"/>
          <a:lstStyle/>
          <a:p>
            <a:r>
              <a:rPr lang="en-US" dirty="0"/>
              <a:t>What About the Brain?</a:t>
            </a:r>
          </a:p>
        </p:txBody>
      </p:sp>
      <p:sp>
        <p:nvSpPr>
          <p:cNvPr id="5" name="Content Placeholder 2"/>
          <p:cNvSpPr txBox="1">
            <a:spLocks/>
          </p:cNvSpPr>
          <p:nvPr/>
        </p:nvSpPr>
        <p:spPr bwMode="auto">
          <a:xfrm>
            <a:off x="304800" y="1047750"/>
            <a:ext cx="42672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Brains (human minds) are very good at making rational decisions, but not perfect</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Brains aren’t as modular as software, so hard to reverse engineer!</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“Brains are to intelligence as wings are to flight”</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Lessons learned from the brain: memory and simulation are key to decision making</a:t>
            </a:r>
          </a:p>
        </p:txBody>
      </p:sp>
    </p:spTree>
    <p:extLst>
      <p:ext uri="{BB962C8B-B14F-4D97-AF65-F5344CB8AC3E}">
        <p14:creationId xmlns:p14="http://schemas.microsoft.com/office/powerpoint/2010/main" val="1582618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76600" y="1123950"/>
            <a:ext cx="2630807" cy="3657598"/>
          </a:xfrm>
          <a:prstGeom prst="rect">
            <a:avLst/>
          </a:prstGeom>
          <a:noFill/>
        </p:spPr>
      </p:pic>
    </p:spTree>
    <p:extLst>
      <p:ext uri="{BB962C8B-B14F-4D97-AF65-F5344CB8AC3E}">
        <p14:creationId xmlns:p14="http://schemas.microsoft.com/office/powerpoint/2010/main" val="10114281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err="1"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dan-berkeley-nlp-v1</Template>
  <TotalTime>23390</TotalTime>
  <Words>1104</Words>
  <Application>Microsoft Office PowerPoint</Application>
  <PresentationFormat>On-screen Show (16:9)</PresentationFormat>
  <Paragraphs>235</Paragraphs>
  <Slides>19</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Helvetica</vt:lpstr>
      <vt:lpstr>Lucida Grande</vt:lpstr>
      <vt:lpstr>Wingdings</vt:lpstr>
      <vt:lpstr>dan-berkeley-nlp-v1</vt:lpstr>
      <vt:lpstr>CS 188: Artificial Intelligence </vt:lpstr>
      <vt:lpstr>Textbook</vt:lpstr>
      <vt:lpstr>Today</vt:lpstr>
      <vt:lpstr>Sci-Fi AI?</vt:lpstr>
      <vt:lpstr>What is AI?</vt:lpstr>
      <vt:lpstr>Rational Decisions</vt:lpstr>
      <vt:lpstr>PowerPoint Presentation</vt:lpstr>
      <vt:lpstr>What About the Brain?</vt:lpstr>
      <vt:lpstr>A (Short) History of AI</vt:lpstr>
      <vt:lpstr>A (Short) History of AI</vt:lpstr>
      <vt:lpstr>What Can AI Do?</vt:lpstr>
      <vt:lpstr>Unintentionally Funny Stories</vt:lpstr>
      <vt:lpstr>Natural Language</vt:lpstr>
      <vt:lpstr>Natural Language</vt:lpstr>
      <vt:lpstr>Vision (Perception)</vt:lpstr>
      <vt:lpstr>Robotics</vt:lpstr>
      <vt:lpstr>Logic</vt:lpstr>
      <vt:lpstr>Game Playing</vt:lpstr>
      <vt:lpstr>Decision Making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iman dehzangi</cp:lastModifiedBy>
  <cp:revision>1479</cp:revision>
  <cp:lastPrinted>2014-01-21T07:51:01Z</cp:lastPrinted>
  <dcterms:created xsi:type="dcterms:W3CDTF">2004-08-27T04:16:05Z</dcterms:created>
  <dcterms:modified xsi:type="dcterms:W3CDTF">2018-08-30T20:14:45Z</dcterms:modified>
</cp:coreProperties>
</file>